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3"/>
  </p:notesMasterIdLst>
  <p:sldIdLst>
    <p:sldId id="257" r:id="rId2"/>
    <p:sldId id="329" r:id="rId3"/>
    <p:sldId id="327" r:id="rId4"/>
    <p:sldId id="328" r:id="rId5"/>
    <p:sldId id="258" r:id="rId6"/>
    <p:sldId id="308" r:id="rId7"/>
    <p:sldId id="332" r:id="rId8"/>
    <p:sldId id="266" r:id="rId9"/>
    <p:sldId id="264" r:id="rId10"/>
    <p:sldId id="299" r:id="rId11"/>
    <p:sldId id="300" r:id="rId12"/>
    <p:sldId id="294" r:id="rId13"/>
    <p:sldId id="295" r:id="rId14"/>
    <p:sldId id="296" r:id="rId15"/>
    <p:sldId id="271" r:id="rId16"/>
    <p:sldId id="276" r:id="rId17"/>
    <p:sldId id="297" r:id="rId18"/>
    <p:sldId id="270" r:id="rId19"/>
    <p:sldId id="273" r:id="rId20"/>
    <p:sldId id="274" r:id="rId21"/>
    <p:sldId id="275" r:id="rId22"/>
    <p:sldId id="298" r:id="rId23"/>
    <p:sldId id="278" r:id="rId24"/>
    <p:sldId id="279" r:id="rId25"/>
    <p:sldId id="282" r:id="rId26"/>
    <p:sldId id="283" r:id="rId27"/>
    <p:sldId id="285" r:id="rId28"/>
    <p:sldId id="302" r:id="rId29"/>
    <p:sldId id="290" r:id="rId30"/>
    <p:sldId id="309" r:id="rId31"/>
    <p:sldId id="310" r:id="rId32"/>
    <p:sldId id="259" r:id="rId33"/>
    <p:sldId id="260" r:id="rId34"/>
    <p:sldId id="263" r:id="rId35"/>
    <p:sldId id="330" r:id="rId36"/>
    <p:sldId id="311" r:id="rId37"/>
    <p:sldId id="333" r:id="rId38"/>
    <p:sldId id="304" r:id="rId39"/>
    <p:sldId id="312" r:id="rId40"/>
    <p:sldId id="313" r:id="rId41"/>
    <p:sldId id="314" r:id="rId42"/>
    <p:sldId id="306" r:id="rId43"/>
    <p:sldId id="315" r:id="rId44"/>
    <p:sldId id="316" r:id="rId45"/>
    <p:sldId id="307" r:id="rId46"/>
    <p:sldId id="305" r:id="rId47"/>
    <p:sldId id="317" r:id="rId48"/>
    <p:sldId id="318" r:id="rId49"/>
    <p:sldId id="331" r:id="rId50"/>
    <p:sldId id="320" r:id="rId51"/>
    <p:sldId id="334" r:id="rId5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ferSingleView="1">
    <p:restoredLeft sz="14973"/>
    <p:restoredTop sz="94712"/>
  </p:normalViewPr>
  <p:slideViewPr>
    <p:cSldViewPr snapToGrid="0" snapToObjects="1">
      <p:cViewPr varScale="1">
        <p:scale>
          <a:sx n="73" d="100"/>
          <a:sy n="73" d="100"/>
        </p:scale>
        <p:origin x="124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5F48CF1-B6AB-4842-A883-EC38C72C3B94}" type="doc">
      <dgm:prSet loTypeId="urn:microsoft.com/office/officeart/2005/8/layout/process2" loCatId="process" qsTypeId="urn:microsoft.com/office/officeart/2005/8/quickstyle/simple1" qsCatId="simple" csTypeId="urn:microsoft.com/office/officeart/2005/8/colors/accent0_3" csCatId="mainScheme" phldr="1"/>
      <dgm:spPr/>
    </dgm:pt>
    <dgm:pt modelId="{9FF6227C-2FA0-4EF7-88B6-56349855C7B0}">
      <dgm:prSet phldrT="[Texte]" custT="1"/>
      <dgm:spPr/>
      <dgm:t>
        <a:bodyPr/>
        <a:lstStyle/>
        <a:p>
          <a:r>
            <a:rPr lang="en-US" sz="1800" b="1" dirty="0"/>
            <a:t>Cypher (sirolimus, stainless steel)</a:t>
          </a:r>
        </a:p>
        <a:p>
          <a:r>
            <a:rPr lang="en-US" sz="1800" b="1" dirty="0"/>
            <a:t>Taxus (Paclitaxel, stainless steel) </a:t>
          </a:r>
        </a:p>
        <a:p>
          <a:r>
            <a:rPr lang="en-US" sz="1800" b="1" dirty="0"/>
            <a:t>1999</a:t>
          </a:r>
        </a:p>
      </dgm:t>
    </dgm:pt>
    <dgm:pt modelId="{6DB64380-E321-47CD-9231-2750FC6ECE8F}" type="parTrans" cxnId="{21FD6A60-668B-4865-944D-4000F9E5C056}">
      <dgm:prSet/>
      <dgm:spPr/>
      <dgm:t>
        <a:bodyPr/>
        <a:lstStyle/>
        <a:p>
          <a:endParaRPr lang="en-US"/>
        </a:p>
      </dgm:t>
    </dgm:pt>
    <dgm:pt modelId="{B1DAD4C7-32E1-46F9-9307-A1594A76DCCC}" type="sibTrans" cxnId="{21FD6A60-668B-4865-944D-4000F9E5C056}">
      <dgm:prSet/>
      <dgm:spPr>
        <a:solidFill>
          <a:srgbClr val="00B050"/>
        </a:solidFill>
      </dgm:spPr>
      <dgm:t>
        <a:bodyPr/>
        <a:lstStyle/>
        <a:p>
          <a:endParaRPr lang="en-US"/>
        </a:p>
      </dgm:t>
    </dgm:pt>
    <dgm:pt modelId="{0CF1AEFB-EFC9-4424-A2BE-4F106150552B}">
      <dgm:prSet phldrT="[Texte]" custT="1"/>
      <dgm:spPr>
        <a:solidFill>
          <a:srgbClr val="C00000"/>
        </a:solidFill>
      </dgm:spPr>
      <dgm:t>
        <a:bodyPr/>
        <a:lstStyle/>
        <a:p>
          <a:r>
            <a:rPr lang="en-US" sz="1800" b="1" dirty="0"/>
            <a:t>Increase rate of stent thrombosis</a:t>
          </a:r>
        </a:p>
      </dgm:t>
    </dgm:pt>
    <dgm:pt modelId="{B15B2413-251B-4998-AB29-8567DA62BA98}" type="parTrans" cxnId="{7558F2B1-B49B-409C-83AF-7C067D3BC1F7}">
      <dgm:prSet/>
      <dgm:spPr/>
      <dgm:t>
        <a:bodyPr/>
        <a:lstStyle/>
        <a:p>
          <a:endParaRPr lang="en-US"/>
        </a:p>
      </dgm:t>
    </dgm:pt>
    <dgm:pt modelId="{76A3F23D-CFC9-4AAC-8A7E-8A0E58F5DBB8}" type="sibTrans" cxnId="{7558F2B1-B49B-409C-83AF-7C067D3BC1F7}">
      <dgm:prSet/>
      <dgm:spPr/>
      <dgm:t>
        <a:bodyPr/>
        <a:lstStyle/>
        <a:p>
          <a:endParaRPr lang="en-US"/>
        </a:p>
      </dgm:t>
    </dgm:pt>
    <dgm:pt modelId="{31BB14CB-95E9-45DF-91DD-959D58118695}">
      <dgm:prSet custT="1"/>
      <dgm:spPr>
        <a:solidFill>
          <a:srgbClr val="00B050"/>
        </a:solidFill>
      </dgm:spPr>
      <dgm:t>
        <a:bodyPr/>
        <a:lstStyle/>
        <a:p>
          <a:r>
            <a:rPr lang="en-US" sz="1800" b="1" dirty="0"/>
            <a:t>Major reduction in in-stent re-stenosis</a:t>
          </a:r>
        </a:p>
      </dgm:t>
    </dgm:pt>
    <dgm:pt modelId="{4A864651-C996-48CC-9631-47338D3C1CAC}" type="parTrans" cxnId="{8AC77983-09F5-4785-9E1D-9D3BC6A633E1}">
      <dgm:prSet/>
      <dgm:spPr/>
      <dgm:t>
        <a:bodyPr/>
        <a:lstStyle/>
        <a:p>
          <a:endParaRPr lang="en-US"/>
        </a:p>
      </dgm:t>
    </dgm:pt>
    <dgm:pt modelId="{EBC8D5E3-5EBE-42D7-8E90-6850E93B7912}" type="sibTrans" cxnId="{8AC77983-09F5-4785-9E1D-9D3BC6A633E1}">
      <dgm:prSet/>
      <dgm:spPr>
        <a:solidFill>
          <a:srgbClr val="C00000"/>
        </a:solidFill>
      </dgm:spPr>
      <dgm:t>
        <a:bodyPr/>
        <a:lstStyle/>
        <a:p>
          <a:endParaRPr lang="en-US"/>
        </a:p>
      </dgm:t>
    </dgm:pt>
    <dgm:pt modelId="{2ED12BBF-05A9-4992-9129-11AD07237D95}" type="pres">
      <dgm:prSet presAssocID="{25F48CF1-B6AB-4842-A883-EC38C72C3B94}" presName="linearFlow" presStyleCnt="0">
        <dgm:presLayoutVars>
          <dgm:resizeHandles val="exact"/>
        </dgm:presLayoutVars>
      </dgm:prSet>
      <dgm:spPr/>
    </dgm:pt>
    <dgm:pt modelId="{C3DB964A-98C9-44DD-AA83-4DE9A74C4BD2}" type="pres">
      <dgm:prSet presAssocID="{9FF6227C-2FA0-4EF7-88B6-56349855C7B0}" presName="node" presStyleLbl="node1" presStyleIdx="0" presStyleCnt="3" custScaleX="153208" custScaleY="152249">
        <dgm:presLayoutVars>
          <dgm:bulletEnabled val="1"/>
        </dgm:presLayoutVars>
      </dgm:prSet>
      <dgm:spPr/>
    </dgm:pt>
    <dgm:pt modelId="{C6F0B83F-FAF9-4AF5-8826-CEE36897BB78}" type="pres">
      <dgm:prSet presAssocID="{B1DAD4C7-32E1-46F9-9307-A1594A76DCCC}" presName="sibTrans" presStyleLbl="sibTrans2D1" presStyleIdx="0" presStyleCnt="2" custScaleX="81678" custScaleY="75036"/>
      <dgm:spPr/>
    </dgm:pt>
    <dgm:pt modelId="{84E8A0B6-DE03-423E-B923-BDFB51CD5C04}" type="pres">
      <dgm:prSet presAssocID="{B1DAD4C7-32E1-46F9-9307-A1594A76DCCC}" presName="connectorText" presStyleLbl="sibTrans2D1" presStyleIdx="0" presStyleCnt="2"/>
      <dgm:spPr/>
    </dgm:pt>
    <dgm:pt modelId="{836B728F-9376-4C1B-891B-53C5A500F06B}" type="pres">
      <dgm:prSet presAssocID="{31BB14CB-95E9-45DF-91DD-959D58118695}" presName="node" presStyleLbl="node1" presStyleIdx="1" presStyleCnt="3" custScaleX="136193" custScaleY="127336" custLinFactY="31591" custLinFactNeighborX="-77153" custLinFactNeighborY="100000">
        <dgm:presLayoutVars>
          <dgm:bulletEnabled val="1"/>
        </dgm:presLayoutVars>
      </dgm:prSet>
      <dgm:spPr/>
    </dgm:pt>
    <dgm:pt modelId="{078FDC53-8731-4B4E-BB63-31A22F31D245}" type="pres">
      <dgm:prSet presAssocID="{EBC8D5E3-5EBE-42D7-8E90-6850E93B7912}" presName="sibTrans" presStyleLbl="sibTrans2D1" presStyleIdx="1" presStyleCnt="2" custAng="2720215" custScaleX="414654" custScaleY="59600" custLinFactX="100000" custLinFactY="-134682" custLinFactNeighborX="164417" custLinFactNeighborY="-200000"/>
      <dgm:spPr/>
    </dgm:pt>
    <dgm:pt modelId="{FE6DE6BC-AD0D-4B91-9EE0-9A5CDD970E50}" type="pres">
      <dgm:prSet presAssocID="{EBC8D5E3-5EBE-42D7-8E90-6850E93B7912}" presName="connectorText" presStyleLbl="sibTrans2D1" presStyleIdx="1" presStyleCnt="2"/>
      <dgm:spPr/>
    </dgm:pt>
    <dgm:pt modelId="{5F6B3F67-1348-4E41-895A-FFF9E7D083FA}" type="pres">
      <dgm:prSet presAssocID="{0CF1AEFB-EFC9-4424-A2BE-4F106150552B}" presName="node" presStyleLbl="node1" presStyleIdx="2" presStyleCnt="3" custScaleX="147846" custScaleY="131542" custLinFactNeighborX="77113" custLinFactNeighborY="-74617">
        <dgm:presLayoutVars>
          <dgm:bulletEnabled val="1"/>
        </dgm:presLayoutVars>
      </dgm:prSet>
      <dgm:spPr/>
    </dgm:pt>
  </dgm:ptLst>
  <dgm:cxnLst>
    <dgm:cxn modelId="{CCB5070C-4CC6-4AF4-A358-BB6D8B954717}" type="presOf" srcId="{B1DAD4C7-32E1-46F9-9307-A1594A76DCCC}" destId="{C6F0B83F-FAF9-4AF5-8826-CEE36897BB78}" srcOrd="0" destOrd="0" presId="urn:microsoft.com/office/officeart/2005/8/layout/process2"/>
    <dgm:cxn modelId="{9A83E813-C42D-4EDC-AF00-16917C4560E8}" type="presOf" srcId="{EBC8D5E3-5EBE-42D7-8E90-6850E93B7912}" destId="{078FDC53-8731-4B4E-BB63-31A22F31D245}" srcOrd="0" destOrd="0" presId="urn:microsoft.com/office/officeart/2005/8/layout/process2"/>
    <dgm:cxn modelId="{A4FCD52C-60D3-41C8-9FDD-1DE293D78CA1}" type="presOf" srcId="{0CF1AEFB-EFC9-4424-A2BE-4F106150552B}" destId="{5F6B3F67-1348-4E41-895A-FFF9E7D083FA}" srcOrd="0" destOrd="0" presId="urn:microsoft.com/office/officeart/2005/8/layout/process2"/>
    <dgm:cxn modelId="{B07D8A5E-402E-4B61-856C-902AF3FB3C30}" type="presOf" srcId="{B1DAD4C7-32E1-46F9-9307-A1594A76DCCC}" destId="{84E8A0B6-DE03-423E-B923-BDFB51CD5C04}" srcOrd="1" destOrd="0" presId="urn:microsoft.com/office/officeart/2005/8/layout/process2"/>
    <dgm:cxn modelId="{21FD6A60-668B-4865-944D-4000F9E5C056}" srcId="{25F48CF1-B6AB-4842-A883-EC38C72C3B94}" destId="{9FF6227C-2FA0-4EF7-88B6-56349855C7B0}" srcOrd="0" destOrd="0" parTransId="{6DB64380-E321-47CD-9231-2750FC6ECE8F}" sibTransId="{B1DAD4C7-32E1-46F9-9307-A1594A76DCCC}"/>
    <dgm:cxn modelId="{D5597242-BC73-4581-84B6-C84B4CD0F3C1}" type="presOf" srcId="{EBC8D5E3-5EBE-42D7-8E90-6850E93B7912}" destId="{FE6DE6BC-AD0D-4B91-9EE0-9A5CDD970E50}" srcOrd="1" destOrd="0" presId="urn:microsoft.com/office/officeart/2005/8/layout/process2"/>
    <dgm:cxn modelId="{06A15847-06F2-4927-8EED-1847651A29BE}" type="presOf" srcId="{25F48CF1-B6AB-4842-A883-EC38C72C3B94}" destId="{2ED12BBF-05A9-4992-9129-11AD07237D95}" srcOrd="0" destOrd="0" presId="urn:microsoft.com/office/officeart/2005/8/layout/process2"/>
    <dgm:cxn modelId="{8AC77983-09F5-4785-9E1D-9D3BC6A633E1}" srcId="{25F48CF1-B6AB-4842-A883-EC38C72C3B94}" destId="{31BB14CB-95E9-45DF-91DD-959D58118695}" srcOrd="1" destOrd="0" parTransId="{4A864651-C996-48CC-9631-47338D3C1CAC}" sibTransId="{EBC8D5E3-5EBE-42D7-8E90-6850E93B7912}"/>
    <dgm:cxn modelId="{72851B92-E2FD-4EFD-8D92-6E7F0908FDDA}" type="presOf" srcId="{31BB14CB-95E9-45DF-91DD-959D58118695}" destId="{836B728F-9376-4C1B-891B-53C5A500F06B}" srcOrd="0" destOrd="0" presId="urn:microsoft.com/office/officeart/2005/8/layout/process2"/>
    <dgm:cxn modelId="{7558F2B1-B49B-409C-83AF-7C067D3BC1F7}" srcId="{25F48CF1-B6AB-4842-A883-EC38C72C3B94}" destId="{0CF1AEFB-EFC9-4424-A2BE-4F106150552B}" srcOrd="2" destOrd="0" parTransId="{B15B2413-251B-4998-AB29-8567DA62BA98}" sibTransId="{76A3F23D-CFC9-4AAC-8A7E-8A0E58F5DBB8}"/>
    <dgm:cxn modelId="{C4869FF1-CD52-4927-BCC5-DCC4FF651C23}" type="presOf" srcId="{9FF6227C-2FA0-4EF7-88B6-56349855C7B0}" destId="{C3DB964A-98C9-44DD-AA83-4DE9A74C4BD2}" srcOrd="0" destOrd="0" presId="urn:microsoft.com/office/officeart/2005/8/layout/process2"/>
    <dgm:cxn modelId="{20A4D238-0293-4EB1-B331-A56ED5F65AE8}" type="presParOf" srcId="{2ED12BBF-05A9-4992-9129-11AD07237D95}" destId="{C3DB964A-98C9-44DD-AA83-4DE9A74C4BD2}" srcOrd="0" destOrd="0" presId="urn:microsoft.com/office/officeart/2005/8/layout/process2"/>
    <dgm:cxn modelId="{1DB8B1BF-3DC3-43F0-B484-CEB77A8E80AC}" type="presParOf" srcId="{2ED12BBF-05A9-4992-9129-11AD07237D95}" destId="{C6F0B83F-FAF9-4AF5-8826-CEE36897BB78}" srcOrd="1" destOrd="0" presId="urn:microsoft.com/office/officeart/2005/8/layout/process2"/>
    <dgm:cxn modelId="{19E76B85-42B2-4DB2-B2F9-C98FA41167B5}" type="presParOf" srcId="{C6F0B83F-FAF9-4AF5-8826-CEE36897BB78}" destId="{84E8A0B6-DE03-423E-B923-BDFB51CD5C04}" srcOrd="0" destOrd="0" presId="urn:microsoft.com/office/officeart/2005/8/layout/process2"/>
    <dgm:cxn modelId="{1C3CD9D3-118B-4322-AD3F-FD47A65EFC4D}" type="presParOf" srcId="{2ED12BBF-05A9-4992-9129-11AD07237D95}" destId="{836B728F-9376-4C1B-891B-53C5A500F06B}" srcOrd="2" destOrd="0" presId="urn:microsoft.com/office/officeart/2005/8/layout/process2"/>
    <dgm:cxn modelId="{02CE078D-A1BB-4D73-AA7C-6DB106DE94A0}" type="presParOf" srcId="{2ED12BBF-05A9-4992-9129-11AD07237D95}" destId="{078FDC53-8731-4B4E-BB63-31A22F31D245}" srcOrd="3" destOrd="0" presId="urn:microsoft.com/office/officeart/2005/8/layout/process2"/>
    <dgm:cxn modelId="{668C4EDB-8062-419E-BD4E-FC057750AD44}" type="presParOf" srcId="{078FDC53-8731-4B4E-BB63-31A22F31D245}" destId="{FE6DE6BC-AD0D-4B91-9EE0-9A5CDD970E50}" srcOrd="0" destOrd="0" presId="urn:microsoft.com/office/officeart/2005/8/layout/process2"/>
    <dgm:cxn modelId="{784B0D5F-044E-4DD7-975E-5D5F3BFC088B}" type="presParOf" srcId="{2ED12BBF-05A9-4992-9129-11AD07237D95}" destId="{5F6B3F67-1348-4E41-895A-FFF9E7D083FA}" srcOrd="4"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DB964A-98C9-44DD-AA83-4DE9A74C4BD2}">
      <dsp:nvSpPr>
        <dsp:cNvPr id="0" name=""/>
        <dsp:cNvSpPr/>
      </dsp:nvSpPr>
      <dsp:spPr>
        <a:xfrm>
          <a:off x="3102574" y="3440"/>
          <a:ext cx="5747502" cy="1427881"/>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Cypher (sirolimus, stainless steel)</a:t>
          </a:r>
        </a:p>
        <a:p>
          <a:pPr marL="0" lvl="0" indent="0" algn="ctr" defTabSz="800100">
            <a:lnSpc>
              <a:spcPct val="90000"/>
            </a:lnSpc>
            <a:spcBef>
              <a:spcPct val="0"/>
            </a:spcBef>
            <a:spcAft>
              <a:spcPct val="35000"/>
            </a:spcAft>
            <a:buNone/>
          </a:pPr>
          <a:r>
            <a:rPr lang="en-US" sz="1800" b="1" kern="1200" dirty="0"/>
            <a:t>Taxus (Paclitaxel, stainless steel) </a:t>
          </a:r>
        </a:p>
        <a:p>
          <a:pPr marL="0" lvl="0" indent="0" algn="ctr" defTabSz="800100">
            <a:lnSpc>
              <a:spcPct val="90000"/>
            </a:lnSpc>
            <a:spcBef>
              <a:spcPct val="0"/>
            </a:spcBef>
            <a:spcAft>
              <a:spcPct val="35000"/>
            </a:spcAft>
            <a:buNone/>
          </a:pPr>
          <a:r>
            <a:rPr lang="en-US" sz="1800" b="1" kern="1200" dirty="0"/>
            <a:t>1999</a:t>
          </a:r>
        </a:p>
      </dsp:txBody>
      <dsp:txXfrm>
        <a:off x="3144395" y="45261"/>
        <a:ext cx="5663860" cy="1344239"/>
      </dsp:txXfrm>
    </dsp:sp>
    <dsp:sp modelId="{C6F0B83F-FAF9-4AF5-8826-CEE36897BB78}">
      <dsp:nvSpPr>
        <dsp:cNvPr id="0" name=""/>
        <dsp:cNvSpPr/>
      </dsp:nvSpPr>
      <dsp:spPr>
        <a:xfrm rot="8118681">
          <a:off x="3794148" y="2048983"/>
          <a:ext cx="1351907" cy="316679"/>
        </a:xfrm>
        <a:prstGeom prst="rightArrow">
          <a:avLst>
            <a:gd name="adj1" fmla="val 60000"/>
            <a:gd name="adj2" fmla="val 50000"/>
          </a:avLst>
        </a:prstGeom>
        <a:solidFill>
          <a:srgbClr val="00B05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rot="10800000">
        <a:off x="3875421" y="2078913"/>
        <a:ext cx="1256903" cy="190007"/>
      </dsp:txXfrm>
    </dsp:sp>
    <dsp:sp modelId="{836B728F-9376-4C1B-891B-53C5A500F06B}">
      <dsp:nvSpPr>
        <dsp:cNvPr id="0" name=""/>
        <dsp:cNvSpPr/>
      </dsp:nvSpPr>
      <dsp:spPr>
        <a:xfrm>
          <a:off x="527381" y="2983325"/>
          <a:ext cx="5109195" cy="1194232"/>
        </a:xfrm>
        <a:prstGeom prst="roundRect">
          <a:avLst>
            <a:gd name="adj" fmla="val 10000"/>
          </a:avLst>
        </a:prstGeom>
        <a:solidFill>
          <a:srgbClr val="00B050"/>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Major reduction in in-stent re-stenosis</a:t>
          </a:r>
        </a:p>
      </dsp:txBody>
      <dsp:txXfrm>
        <a:off x="562359" y="3018303"/>
        <a:ext cx="5039239" cy="1124276"/>
      </dsp:txXfrm>
    </dsp:sp>
    <dsp:sp modelId="{078FDC53-8731-4B4E-BB63-31A22F31D245}">
      <dsp:nvSpPr>
        <dsp:cNvPr id="0" name=""/>
        <dsp:cNvSpPr/>
      </dsp:nvSpPr>
      <dsp:spPr>
        <a:xfrm rot="2727776">
          <a:off x="6062999" y="2048317"/>
          <a:ext cx="1428755" cy="251533"/>
        </a:xfrm>
        <a:prstGeom prst="rightArrow">
          <a:avLst>
            <a:gd name="adj1" fmla="val 60000"/>
            <a:gd name="adj2" fmla="val 50000"/>
          </a:avLst>
        </a:prstGeom>
        <a:solidFill>
          <a:srgbClr val="C0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6074266" y="2071730"/>
        <a:ext cx="1353295" cy="150919"/>
      </dsp:txXfrm>
    </dsp:sp>
    <dsp:sp modelId="{5F6B3F67-1348-4E41-895A-FFF9E7D083FA}">
      <dsp:nvSpPr>
        <dsp:cNvPr id="0" name=""/>
        <dsp:cNvSpPr/>
      </dsp:nvSpPr>
      <dsp:spPr>
        <a:xfrm>
          <a:off x="6095996" y="2976331"/>
          <a:ext cx="5546350" cy="1233678"/>
        </a:xfrm>
        <a:prstGeom prst="roundRect">
          <a:avLst>
            <a:gd name="adj" fmla="val 10000"/>
          </a:avLst>
        </a:prstGeom>
        <a:solidFill>
          <a:srgbClr val="C00000"/>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Increase rate of stent thrombosis</a:t>
          </a:r>
        </a:p>
      </dsp:txBody>
      <dsp:txXfrm>
        <a:off x="6132129" y="3012464"/>
        <a:ext cx="5474084" cy="1161412"/>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B74200-CEF3-AA4A-9C14-4D55960593E2}" type="datetimeFigureOut">
              <a:rPr lang="fr-FR" smtClean="0"/>
              <a:t>03/04/2022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E30132-529A-7F48-8AFD-FE3B6C97A6E1}" type="slidenum">
              <a:rPr lang="fr-FR" smtClean="0"/>
              <a:t>‹N°›</a:t>
            </a:fld>
            <a:endParaRPr lang="fr-FR"/>
          </a:p>
        </p:txBody>
      </p:sp>
    </p:spTree>
    <p:extLst>
      <p:ext uri="{BB962C8B-B14F-4D97-AF65-F5344CB8AC3E}">
        <p14:creationId xmlns:p14="http://schemas.microsoft.com/office/powerpoint/2010/main" val="12451135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GB"/>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a:latin typeface="Arial" charset="0"/>
                <a:cs typeface="msgothic" charset="0"/>
              </a:rPr>
              <a:t>(</a:t>
            </a:r>
            <a:r>
              <a:rPr lang="en-GB" i="1">
                <a:latin typeface="Arial" charset="0"/>
                <a:cs typeface="msgothic" charset="0"/>
              </a:rPr>
              <a:t>A</a:t>
            </a:r>
            <a:r>
              <a:rPr lang="en-GB">
                <a:latin typeface="Arial" charset="0"/>
                <a:cs typeface="msgothic" charset="0"/>
              </a:rPr>
              <a:t>) Types of blood flow. (</a:t>
            </a:r>
            <a:r>
              <a:rPr lang="en-GB" i="1">
                <a:latin typeface="Arial" charset="0"/>
                <a:cs typeface="msgothic" charset="0"/>
              </a:rPr>
              <a:t>B</a:t>
            </a:r>
            <a:r>
              <a:rPr lang="en-GB">
                <a:latin typeface="Arial" charset="0"/>
                <a:cs typeface="msgothic" charset="0"/>
              </a:rPr>
              <a:t>) Types of ESS. Adapted from Chatzizisis </a:t>
            </a:r>
            <a:r>
              <a:rPr lang="en-GB" i="1">
                <a:latin typeface="Arial" charset="0"/>
                <a:cs typeface="msgothic" charset="0"/>
              </a:rPr>
              <a:t>et al</a:t>
            </a:r>
            <a:r>
              <a:rPr lang="en-GB">
                <a:latin typeface="Arial" charset="0"/>
                <a:cs typeface="msgothic" charset="0"/>
              </a:rPr>
              <a:t>.</a:t>
            </a:r>
            <a:r>
              <a:rPr lang="en-GB" baseline="33000">
                <a:latin typeface="Arial" charset="0"/>
                <a:cs typeface="msgothic" charset="0"/>
              </a:rPr>
              <a:t>34</a:t>
            </a:r>
          </a:p>
        </p:txBody>
      </p:sp>
    </p:spTree>
    <p:extLst>
      <p:ext uri="{BB962C8B-B14F-4D97-AF65-F5344CB8AC3E}">
        <p14:creationId xmlns:p14="http://schemas.microsoft.com/office/powerpoint/2010/main" val="36927926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p:spPr>
        <p:txBody>
          <a:bodyPr wrap="none" lIns="82058" tIns="41029" rIns="82058" bIns="41029" anchor="ctr"/>
          <a:lstStyle>
            <a:lvl1pPr eaLnBrk="0">
              <a:defRPr sz="2400">
                <a:solidFill>
                  <a:schemeClr val="tx1"/>
                </a:solidFill>
                <a:latin typeface="Times New Roman" charset="0"/>
                <a:ea typeface="ＭＳ Ｐゴシック" charset="0"/>
                <a:cs typeface="msgothic" charset="0"/>
              </a:defRPr>
            </a:lvl1pPr>
            <a:lvl2pPr marL="742950" indent="-285750" eaLnBrk="0">
              <a:defRPr sz="2400">
                <a:solidFill>
                  <a:schemeClr val="tx1"/>
                </a:solidFill>
                <a:latin typeface="Times New Roman" charset="0"/>
                <a:ea typeface="msgothic" charset="0"/>
                <a:cs typeface="msgothic" charset="0"/>
              </a:defRPr>
            </a:lvl2pPr>
            <a:lvl3pPr marL="1143000" indent="-228600" eaLnBrk="0">
              <a:defRPr sz="2400">
                <a:solidFill>
                  <a:schemeClr val="tx1"/>
                </a:solidFill>
                <a:latin typeface="Times New Roman" charset="0"/>
                <a:ea typeface="msgothic" charset="0"/>
                <a:cs typeface="msgothic" charset="0"/>
              </a:defRPr>
            </a:lvl3pPr>
            <a:lvl4pPr marL="1600200" indent="-228600" eaLnBrk="0">
              <a:defRPr sz="2400">
                <a:solidFill>
                  <a:schemeClr val="tx1"/>
                </a:solidFill>
                <a:latin typeface="Times New Roman" charset="0"/>
                <a:ea typeface="msgothic" charset="0"/>
                <a:cs typeface="msgothic" charset="0"/>
              </a:defRPr>
            </a:lvl4pPr>
            <a:lvl5pPr marL="2057400" indent="-228600" eaLnBrk="0">
              <a:defRPr sz="2400">
                <a:solidFill>
                  <a:schemeClr val="tx1"/>
                </a:solidFill>
                <a:latin typeface="Times New Roman" charset="0"/>
                <a:ea typeface="msgothic" charset="0"/>
                <a:cs typeface="msgothic" charset="0"/>
              </a:defRPr>
            </a:lvl5pPr>
            <a:lvl6pPr marL="2514600" indent="-228600"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msgothic" charset="0"/>
                <a:cs typeface="msgothic" charset="0"/>
              </a:defRPr>
            </a:lvl6pPr>
            <a:lvl7pPr marL="2971800" indent="-228600"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msgothic" charset="0"/>
                <a:cs typeface="msgothic" charset="0"/>
              </a:defRPr>
            </a:lvl7pPr>
            <a:lvl8pPr marL="3429000" indent="-228600"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msgothic" charset="0"/>
                <a:cs typeface="msgothic" charset="0"/>
              </a:defRPr>
            </a:lvl8pPr>
            <a:lvl9pPr marL="3886200" indent="-228600"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msgothic" charset="0"/>
                <a:cs typeface="msgothic" charset="0"/>
              </a:defRPr>
            </a:lvl9pPr>
          </a:lstStyle>
          <a:p>
            <a:pPr eaLnBrk="1"/>
            <a:endParaRPr lang="fr-FR"/>
          </a:p>
        </p:txBody>
      </p:sp>
      <p:sp>
        <p:nvSpPr>
          <p:cNvPr id="4099" name="Text Box 2"/>
          <p:cNvSpPr txBox="1">
            <a:spLocks noGrp="1" noChangeArrowheads="1"/>
          </p:cNvSpPr>
          <p:nvPr>
            <p:ph type="body"/>
          </p:nvPr>
        </p:nvSpPr>
        <p:spPr>
          <a:xfrm>
            <a:off x="1046350" y="4352637"/>
            <a:ext cx="4770904" cy="347806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sz="1300" b="1">
                <a:latin typeface="Arial" charset="0"/>
                <a:cs typeface="msgothic" charset="0"/>
              </a:rPr>
              <a:t>Healed plaque rupture. A</a:t>
            </a:r>
            <a:r>
              <a:rPr lang="en-GB">
                <a:latin typeface="Arial" charset="0"/>
                <a:cs typeface="msgothic" charset="0"/>
              </a:rPr>
              <a:t>, Fibroatheroma with hemorrhage in a late necrotic core (NC) is seen underlying a healed thrombus (HTh). Movat pentachrome stain. </a:t>
            </a:r>
            <a:r>
              <a:rPr lang="en-GB" sz="1300" b="1">
                <a:latin typeface="Arial" charset="0"/>
                <a:cs typeface="msgothic" charset="0"/>
              </a:rPr>
              <a:t>B</a:t>
            </a:r>
            <a:r>
              <a:rPr lang="en-GB">
                <a:latin typeface="Arial" charset="0"/>
                <a:cs typeface="msgothic" charset="0"/>
              </a:rPr>
              <a:t>, Higher magnification of the healed thrombus shows extensive smooth muscle cells within a collagenous proteoglycan-rich neointima and clear demarcation from the fibrous plaque region to the right. </a:t>
            </a:r>
            <a:r>
              <a:rPr lang="en-GB" sz="1300" b="1">
                <a:latin typeface="Arial" charset="0"/>
                <a:cs typeface="msgothic" charset="0"/>
              </a:rPr>
              <a:t>C</a:t>
            </a:r>
            <a:r>
              <a:rPr lang="en-GB">
                <a:latin typeface="Arial" charset="0"/>
                <a:cs typeface="msgothic" charset="0"/>
              </a:rPr>
              <a:t>, Layers of collagen shown by Sirius red staining. Note the area of dense, dark red collagen surrounding the necrotic core presumably corresponding to the old fibrous cap. </a:t>
            </a:r>
            <a:r>
              <a:rPr lang="en-GB" sz="1300" b="1">
                <a:latin typeface="Arial" charset="0"/>
                <a:cs typeface="msgothic" charset="0"/>
              </a:rPr>
              <a:t>D</a:t>
            </a:r>
            <a:r>
              <a:rPr lang="en-GB">
                <a:latin typeface="Arial" charset="0"/>
                <a:cs typeface="msgothic" charset="0"/>
              </a:rPr>
              <a:t>, Image of the same section taken with polarized light. Dense collagen (type I) in the old fibrous cap is lighter reddish yellow and is disrupted (arrow), with newer greenish type III collagen on right and above rupture site. Reproduced with permission from Burke et al</a:t>
            </a:r>
            <a:r>
              <a:rPr lang="en-GB" baseline="33000">
                <a:latin typeface="Arial" charset="0"/>
                <a:cs typeface="msgothic" charset="0"/>
              </a:rPr>
              <a:t>105</a:t>
            </a:r>
            <a:r>
              <a:rPr lang="en-GB">
                <a:latin typeface="Arial" charset="0"/>
                <a:cs typeface="msgothic" charset="0"/>
              </a:rPr>
              <a:t> with permission of the publisher. Copyright 2001, the American Heart Association.</a:t>
            </a:r>
          </a:p>
        </p:txBody>
      </p:sp>
    </p:spTree>
    <p:extLst>
      <p:ext uri="{BB962C8B-B14F-4D97-AF65-F5344CB8AC3E}">
        <p14:creationId xmlns:p14="http://schemas.microsoft.com/office/powerpoint/2010/main" val="1907140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Stary</a:t>
            </a:r>
            <a:r>
              <a:rPr lang="en-US" dirty="0"/>
              <a:t> Hebert</a:t>
            </a:r>
          </a:p>
        </p:txBody>
      </p:sp>
      <p:sp>
        <p:nvSpPr>
          <p:cNvPr id="4" name="Slide Number Placeholder 3"/>
          <p:cNvSpPr>
            <a:spLocks noGrp="1"/>
          </p:cNvSpPr>
          <p:nvPr>
            <p:ph type="sldNum" sz="quarter" idx="10"/>
          </p:nvPr>
        </p:nvSpPr>
        <p:spPr/>
        <p:txBody>
          <a:bodyPr/>
          <a:lstStyle/>
          <a:p>
            <a:fld id="{2562681F-0C00-994B-9AAA-B4760300A0BC}" type="slidenum">
              <a:rPr lang="en-US" smtClean="0"/>
              <a:t>11</a:t>
            </a:fld>
            <a:endParaRPr lang="en-US"/>
          </a:p>
        </p:txBody>
      </p:sp>
    </p:spTree>
    <p:extLst>
      <p:ext uri="{BB962C8B-B14F-4D97-AF65-F5344CB8AC3E}">
        <p14:creationId xmlns:p14="http://schemas.microsoft.com/office/powerpoint/2010/main" val="3194053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GB"/>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a:latin typeface="Arial" charset="0"/>
                <a:cs typeface="msgothic" charset="0"/>
              </a:rPr>
              <a:t>Outline of the sequence in the evolution of atherosclerotic lesions from type I to type IV and of the various possible subsequent pathways of progression to lesion types beyond type IV. The diagram lists the main histological characteristics of each sequential step (lesion type). Thick or thin arrows differentiate between the relative ease with which lesions develop at specific sites, or they indicate the relative frequency and importance of a pathway section.</a:t>
            </a:r>
          </a:p>
        </p:txBody>
      </p:sp>
    </p:spTree>
    <p:extLst>
      <p:ext uri="{BB962C8B-B14F-4D97-AF65-F5344CB8AC3E}">
        <p14:creationId xmlns:p14="http://schemas.microsoft.com/office/powerpoint/2010/main" val="3448248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GB"/>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a:latin typeface="Arial" charset="0"/>
                <a:cs typeface="msgothic" charset="0"/>
              </a:rPr>
              <a:t>Our simplified scheme for classifying atherosclerotic lesions modified from the current AHA recommendations. The boxed areas represent the 7 categories of lesion. We have used dashed lines for 2 categories because there is controversy over the role that each of them plays in the initial phase of lesion formation, and both </a:t>
            </a:r>
            <a:r>
              <a:rPr lang="en-GB" altLang="en-GB">
                <a:latin typeface="Arial" charset="0"/>
                <a:cs typeface="msgothic" charset="0"/>
              </a:rPr>
              <a:t>“</a:t>
            </a:r>
            <a:r>
              <a:rPr lang="en-GB">
                <a:latin typeface="Arial" charset="0"/>
                <a:cs typeface="msgothic" charset="0"/>
              </a:rPr>
              <a:t>lesions</a:t>
            </a:r>
            <a:r>
              <a:rPr lang="en-GB" altLang="en-GB">
                <a:latin typeface="Arial" charset="0"/>
                <a:cs typeface="msgothic" charset="0"/>
              </a:rPr>
              <a:t>”</a:t>
            </a:r>
            <a:r>
              <a:rPr lang="en-GB">
                <a:latin typeface="Arial" charset="0"/>
                <a:cs typeface="msgothic" charset="0"/>
              </a:rPr>
              <a:t> can exist without progressing to a fibrous cap atheroma (ie, AHA type IV lesion). The processes leading to lesion progression are listed between categories. Lines (solid and dotted, the latter representing the least-established processes) depict current concepts of how 1 category may progress to another, with the thickness of the line representing the strength of the evidence that these events do occur.</a:t>
            </a:r>
          </a:p>
        </p:txBody>
      </p:sp>
    </p:spTree>
    <p:extLst>
      <p:ext uri="{BB962C8B-B14F-4D97-AF65-F5344CB8AC3E}">
        <p14:creationId xmlns:p14="http://schemas.microsoft.com/office/powerpoint/2010/main" val="20802244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GB"/>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a:latin typeface="Arial" charset="0"/>
                <a:cs typeface="msgothic" charset="0"/>
              </a:rPr>
              <a:t>Our simplified scheme for classifying atherosclerotic lesions modified from the current AHA recommendations. The boxed areas represent the 7 categories of lesion. We have used dashed lines for 2 categories because there is controversy over the role that each of them plays in the initial phase of lesion formation, and both </a:t>
            </a:r>
            <a:r>
              <a:rPr lang="en-GB" altLang="en-GB">
                <a:latin typeface="Arial" charset="0"/>
                <a:cs typeface="msgothic" charset="0"/>
              </a:rPr>
              <a:t>“</a:t>
            </a:r>
            <a:r>
              <a:rPr lang="en-GB">
                <a:latin typeface="Arial" charset="0"/>
                <a:cs typeface="msgothic" charset="0"/>
              </a:rPr>
              <a:t>lesions</a:t>
            </a:r>
            <a:r>
              <a:rPr lang="en-GB" altLang="en-GB">
                <a:latin typeface="Arial" charset="0"/>
                <a:cs typeface="msgothic" charset="0"/>
              </a:rPr>
              <a:t>”</a:t>
            </a:r>
            <a:r>
              <a:rPr lang="en-GB">
                <a:latin typeface="Arial" charset="0"/>
                <a:cs typeface="msgothic" charset="0"/>
              </a:rPr>
              <a:t> can exist without progressing to a fibrous cap atheroma (ie, AHA type IV lesion). The processes leading to lesion progression are listed between categories. Lines (solid and dotted, the latter representing the least-established processes) depict current concepts of how 1 category may progress to another, with the thickness of the line representing the strength of the evidence that these events do occur.</a:t>
            </a:r>
          </a:p>
        </p:txBody>
      </p:sp>
    </p:spTree>
    <p:extLst>
      <p:ext uri="{BB962C8B-B14F-4D97-AF65-F5344CB8AC3E}">
        <p14:creationId xmlns:p14="http://schemas.microsoft.com/office/powerpoint/2010/main" val="4310724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GB"/>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a:latin typeface="Arial" charset="0"/>
                <a:cs typeface="msgothic" charset="0"/>
              </a:rPr>
              <a:t>Our simplified scheme for classifying atherosclerotic lesions modified from the current AHA recommendations. The boxed areas represent the 7 categories of lesion. We have used dashed lines for 2 categories because there is controversy over the role that each of them plays in the initial phase of lesion formation, and both </a:t>
            </a:r>
            <a:r>
              <a:rPr lang="en-GB" altLang="en-GB">
                <a:latin typeface="Arial" charset="0"/>
                <a:cs typeface="msgothic" charset="0"/>
              </a:rPr>
              <a:t>“</a:t>
            </a:r>
            <a:r>
              <a:rPr lang="en-GB">
                <a:latin typeface="Arial" charset="0"/>
                <a:cs typeface="msgothic" charset="0"/>
              </a:rPr>
              <a:t>lesions</a:t>
            </a:r>
            <a:r>
              <a:rPr lang="en-GB" altLang="en-GB">
                <a:latin typeface="Arial" charset="0"/>
                <a:cs typeface="msgothic" charset="0"/>
              </a:rPr>
              <a:t>”</a:t>
            </a:r>
            <a:r>
              <a:rPr lang="en-GB">
                <a:latin typeface="Arial" charset="0"/>
                <a:cs typeface="msgothic" charset="0"/>
              </a:rPr>
              <a:t> can exist without progressing to a fibrous cap atheroma (ie, AHA type IV lesion). The processes leading to lesion progression are listed between categories. Lines (solid and dotted, the latter representing the least-established processes) depict current concepts of how 1 category may progress to another, with the thickness of the line representing the strength of the evidence that these events do occur.</a:t>
            </a:r>
          </a:p>
        </p:txBody>
      </p:sp>
    </p:spTree>
    <p:extLst>
      <p:ext uri="{BB962C8B-B14F-4D97-AF65-F5344CB8AC3E}">
        <p14:creationId xmlns:p14="http://schemas.microsoft.com/office/powerpoint/2010/main" val="26876990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GB"/>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a:latin typeface="Arial" charset="0"/>
                <a:cs typeface="msgothic" charset="0"/>
              </a:rPr>
              <a:t>Our simplified scheme for classifying atherosclerotic lesions modified from the current AHA recommendations. The boxed areas represent the 7 categories of lesion. We have used dashed lines for 2 categories because there is controversy over the role that each of them plays in the initial phase of lesion formation, and both </a:t>
            </a:r>
            <a:r>
              <a:rPr lang="en-GB" altLang="en-GB">
                <a:latin typeface="Arial" charset="0"/>
                <a:cs typeface="msgothic" charset="0"/>
              </a:rPr>
              <a:t>“</a:t>
            </a:r>
            <a:r>
              <a:rPr lang="en-GB">
                <a:latin typeface="Arial" charset="0"/>
                <a:cs typeface="msgothic" charset="0"/>
              </a:rPr>
              <a:t>lesions</a:t>
            </a:r>
            <a:r>
              <a:rPr lang="en-GB" altLang="en-GB">
                <a:latin typeface="Arial" charset="0"/>
                <a:cs typeface="msgothic" charset="0"/>
              </a:rPr>
              <a:t>”</a:t>
            </a:r>
            <a:r>
              <a:rPr lang="en-GB">
                <a:latin typeface="Arial" charset="0"/>
                <a:cs typeface="msgothic" charset="0"/>
              </a:rPr>
              <a:t> can exist without progressing to a fibrous cap atheroma (ie, AHA type IV lesion). The processes leading to lesion progression are listed between categories. Lines (solid and dotted, the latter representing the least-established processes) depict current concepts of how 1 category may progress to another, with the thickness of the line representing the strength of the evidence that these events do occur.</a:t>
            </a:r>
          </a:p>
        </p:txBody>
      </p:sp>
    </p:spTree>
    <p:extLst>
      <p:ext uri="{BB962C8B-B14F-4D97-AF65-F5344CB8AC3E}">
        <p14:creationId xmlns:p14="http://schemas.microsoft.com/office/powerpoint/2010/main" val="3873584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p:spPr>
        <p:txBody>
          <a:bodyPr wrap="none" lIns="82058" tIns="41029" rIns="82058" bIns="41029" anchor="ctr"/>
          <a:lstStyle>
            <a:lvl1pPr eaLnBrk="0">
              <a:defRPr sz="2400">
                <a:solidFill>
                  <a:schemeClr val="tx1"/>
                </a:solidFill>
                <a:latin typeface="Times New Roman" charset="0"/>
                <a:ea typeface="ＭＳ Ｐゴシック" charset="0"/>
                <a:cs typeface="msgothic" charset="0"/>
              </a:defRPr>
            </a:lvl1pPr>
            <a:lvl2pPr marL="742950" indent="-285750" eaLnBrk="0">
              <a:defRPr sz="2400">
                <a:solidFill>
                  <a:schemeClr val="tx1"/>
                </a:solidFill>
                <a:latin typeface="Times New Roman" charset="0"/>
                <a:ea typeface="msgothic" charset="0"/>
                <a:cs typeface="msgothic" charset="0"/>
              </a:defRPr>
            </a:lvl2pPr>
            <a:lvl3pPr marL="1143000" indent="-228600" eaLnBrk="0">
              <a:defRPr sz="2400">
                <a:solidFill>
                  <a:schemeClr val="tx1"/>
                </a:solidFill>
                <a:latin typeface="Times New Roman" charset="0"/>
                <a:ea typeface="msgothic" charset="0"/>
                <a:cs typeface="msgothic" charset="0"/>
              </a:defRPr>
            </a:lvl3pPr>
            <a:lvl4pPr marL="1600200" indent="-228600" eaLnBrk="0">
              <a:defRPr sz="2400">
                <a:solidFill>
                  <a:schemeClr val="tx1"/>
                </a:solidFill>
                <a:latin typeface="Times New Roman" charset="0"/>
                <a:ea typeface="msgothic" charset="0"/>
                <a:cs typeface="msgothic" charset="0"/>
              </a:defRPr>
            </a:lvl4pPr>
            <a:lvl5pPr marL="2057400" indent="-228600" eaLnBrk="0">
              <a:defRPr sz="2400">
                <a:solidFill>
                  <a:schemeClr val="tx1"/>
                </a:solidFill>
                <a:latin typeface="Times New Roman" charset="0"/>
                <a:ea typeface="msgothic" charset="0"/>
                <a:cs typeface="msgothic" charset="0"/>
              </a:defRPr>
            </a:lvl5pPr>
            <a:lvl6pPr marL="2514600" indent="-228600"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msgothic" charset="0"/>
                <a:cs typeface="msgothic" charset="0"/>
              </a:defRPr>
            </a:lvl6pPr>
            <a:lvl7pPr marL="2971800" indent="-228600"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msgothic" charset="0"/>
                <a:cs typeface="msgothic" charset="0"/>
              </a:defRPr>
            </a:lvl7pPr>
            <a:lvl8pPr marL="3429000" indent="-228600"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msgothic" charset="0"/>
                <a:cs typeface="msgothic" charset="0"/>
              </a:defRPr>
            </a:lvl8pPr>
            <a:lvl9pPr marL="3886200" indent="-228600"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msgothic" charset="0"/>
                <a:cs typeface="msgothic" charset="0"/>
              </a:defRPr>
            </a:lvl9pPr>
          </a:lstStyle>
          <a:p>
            <a:pPr eaLnBrk="1"/>
            <a:endParaRPr lang="fr-FR"/>
          </a:p>
        </p:txBody>
      </p:sp>
      <p:sp>
        <p:nvSpPr>
          <p:cNvPr id="4099" name="Text Box 2"/>
          <p:cNvSpPr txBox="1">
            <a:spLocks noGrp="1" noChangeArrowheads="1"/>
          </p:cNvSpPr>
          <p:nvPr>
            <p:ph type="body"/>
          </p:nvPr>
        </p:nvSpPr>
        <p:spPr>
          <a:xfrm>
            <a:off x="1046350" y="4352637"/>
            <a:ext cx="4770904" cy="347806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sz="1300" b="1">
                <a:latin typeface="Arial" charset="0"/>
                <a:cs typeface="msgothic" charset="0"/>
              </a:rPr>
              <a:t>A</a:t>
            </a:r>
            <a:r>
              <a:rPr lang="en-GB">
                <a:latin typeface="Arial" charset="0"/>
                <a:cs typeface="msgothic" charset="0"/>
              </a:rPr>
              <a:t>, </a:t>
            </a:r>
            <a:r>
              <a:rPr lang="en-GB" sz="1300" b="1">
                <a:latin typeface="Arial" charset="0"/>
                <a:cs typeface="msgothic" charset="0"/>
              </a:rPr>
              <a:t>Thrombosis caused by plaque rupture.</a:t>
            </a:r>
            <a:r>
              <a:rPr lang="en-GB">
                <a:latin typeface="Arial" charset="0"/>
                <a:cs typeface="msgothic" charset="0"/>
              </a:rPr>
              <a:t> The culprit plaque shown in </a:t>
            </a:r>
            <a:r>
              <a:rPr lang="en-GB" sz="1300" b="1">
                <a:latin typeface="Arial" charset="0"/>
                <a:cs typeface="msgothic" charset="0"/>
              </a:rPr>
              <a:t>A</a:t>
            </a:r>
            <a:r>
              <a:rPr lang="en-GB">
                <a:latin typeface="Arial" charset="0"/>
                <a:cs typeface="msgothic" charset="0"/>
              </a:rPr>
              <a:t> is a fibroatheroma consisting of fibrous tissue (F), areas dominated by extracellular lipid pools (LP), and fully developed necrotic cores (NC). </a:t>
            </a:r>
            <a:r>
              <a:rPr lang="en-GB" sz="1300" b="1">
                <a:latin typeface="Arial" charset="0"/>
                <a:cs typeface="msgothic" charset="0"/>
              </a:rPr>
              <a:t>B</a:t>
            </a:r>
            <a:r>
              <a:rPr lang="en-GB">
                <a:latin typeface="Arial" charset="0"/>
                <a:cs typeface="msgothic" charset="0"/>
              </a:rPr>
              <a:t>, Large magnification of the orange inset in A. The thin and inflamed fibrous cap covering the large necrotic core has ruptured and core material, including cholesterol crystals (*), has been propelled into the lumen where it can be found at the base of the thrombus. Elastin–trichrome stain (collagen blue).</a:t>
            </a:r>
          </a:p>
        </p:txBody>
      </p:sp>
    </p:spTree>
    <p:extLst>
      <p:ext uri="{BB962C8B-B14F-4D97-AF65-F5344CB8AC3E}">
        <p14:creationId xmlns:p14="http://schemas.microsoft.com/office/powerpoint/2010/main" val="27058312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p:spPr>
        <p:txBody>
          <a:bodyPr wrap="none" lIns="82058" tIns="41029" rIns="82058" bIns="41029" anchor="ctr"/>
          <a:lstStyle>
            <a:lvl1pPr eaLnBrk="0">
              <a:defRPr sz="2400">
                <a:solidFill>
                  <a:schemeClr val="tx1"/>
                </a:solidFill>
                <a:latin typeface="Times New Roman" charset="0"/>
                <a:ea typeface="ＭＳ Ｐゴシック" charset="0"/>
                <a:cs typeface="msgothic" charset="0"/>
              </a:defRPr>
            </a:lvl1pPr>
            <a:lvl2pPr marL="742950" indent="-285750" eaLnBrk="0">
              <a:defRPr sz="2400">
                <a:solidFill>
                  <a:schemeClr val="tx1"/>
                </a:solidFill>
                <a:latin typeface="Times New Roman" charset="0"/>
                <a:ea typeface="msgothic" charset="0"/>
                <a:cs typeface="msgothic" charset="0"/>
              </a:defRPr>
            </a:lvl2pPr>
            <a:lvl3pPr marL="1143000" indent="-228600" eaLnBrk="0">
              <a:defRPr sz="2400">
                <a:solidFill>
                  <a:schemeClr val="tx1"/>
                </a:solidFill>
                <a:latin typeface="Times New Roman" charset="0"/>
                <a:ea typeface="msgothic" charset="0"/>
                <a:cs typeface="msgothic" charset="0"/>
              </a:defRPr>
            </a:lvl3pPr>
            <a:lvl4pPr marL="1600200" indent="-228600" eaLnBrk="0">
              <a:defRPr sz="2400">
                <a:solidFill>
                  <a:schemeClr val="tx1"/>
                </a:solidFill>
                <a:latin typeface="Times New Roman" charset="0"/>
                <a:ea typeface="msgothic" charset="0"/>
                <a:cs typeface="msgothic" charset="0"/>
              </a:defRPr>
            </a:lvl4pPr>
            <a:lvl5pPr marL="2057400" indent="-228600" eaLnBrk="0">
              <a:defRPr sz="2400">
                <a:solidFill>
                  <a:schemeClr val="tx1"/>
                </a:solidFill>
                <a:latin typeface="Times New Roman" charset="0"/>
                <a:ea typeface="msgothic" charset="0"/>
                <a:cs typeface="msgothic" charset="0"/>
              </a:defRPr>
            </a:lvl5pPr>
            <a:lvl6pPr marL="2514600" indent="-228600"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msgothic" charset="0"/>
                <a:cs typeface="msgothic" charset="0"/>
              </a:defRPr>
            </a:lvl6pPr>
            <a:lvl7pPr marL="2971800" indent="-228600"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msgothic" charset="0"/>
                <a:cs typeface="msgothic" charset="0"/>
              </a:defRPr>
            </a:lvl7pPr>
            <a:lvl8pPr marL="3429000" indent="-228600"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msgothic" charset="0"/>
                <a:cs typeface="msgothic" charset="0"/>
              </a:defRPr>
            </a:lvl8pPr>
            <a:lvl9pPr marL="3886200" indent="-228600"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msgothic" charset="0"/>
                <a:cs typeface="msgothic" charset="0"/>
              </a:defRPr>
            </a:lvl9pPr>
          </a:lstStyle>
          <a:p>
            <a:pPr eaLnBrk="1"/>
            <a:endParaRPr lang="fr-FR"/>
          </a:p>
        </p:txBody>
      </p:sp>
      <p:sp>
        <p:nvSpPr>
          <p:cNvPr id="4099" name="Text Box 2"/>
          <p:cNvSpPr txBox="1">
            <a:spLocks noGrp="1" noChangeArrowheads="1"/>
          </p:cNvSpPr>
          <p:nvPr>
            <p:ph type="body"/>
          </p:nvPr>
        </p:nvSpPr>
        <p:spPr>
          <a:xfrm>
            <a:off x="1046350" y="4352637"/>
            <a:ext cx="4770904" cy="347806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sz="1300" b="1">
                <a:latin typeface="Arial" charset="0"/>
                <a:cs typeface="msgothic" charset="0"/>
              </a:rPr>
              <a:t>Plaque erosion. A</a:t>
            </a:r>
            <a:r>
              <a:rPr lang="en-GB">
                <a:latin typeface="Arial" charset="0"/>
                <a:cs typeface="msgothic" charset="0"/>
              </a:rPr>
              <a:t> and </a:t>
            </a:r>
            <a:r>
              <a:rPr lang="en-GB" sz="1300" b="1">
                <a:latin typeface="Arial" charset="0"/>
                <a:cs typeface="msgothic" charset="0"/>
              </a:rPr>
              <a:t>B</a:t>
            </a:r>
            <a:r>
              <a:rPr lang="en-GB">
                <a:latin typeface="Arial" charset="0"/>
                <a:cs typeface="msgothic" charset="0"/>
              </a:rPr>
              <a:t>, Plaque erosion with occlusive luminal thrombus (Th) and underlying fibroatheroma with early necrotic core (NC). A high-power image in </a:t>
            </a:r>
            <a:r>
              <a:rPr lang="en-GB" sz="1300" b="1">
                <a:latin typeface="Arial" charset="0"/>
                <a:cs typeface="msgothic" charset="0"/>
              </a:rPr>
              <a:t>C</a:t>
            </a:r>
            <a:r>
              <a:rPr lang="en-GB">
                <a:latin typeface="Arial" charset="0"/>
                <a:cs typeface="msgothic" charset="0"/>
              </a:rPr>
              <a:t> shows invading cells resembling smooth muscle cells and endothelial cells. Hematoxylin–eosin (A and C) and Movat pentachrome stains (</a:t>
            </a:r>
            <a:r>
              <a:rPr lang="en-GB" sz="1300" b="1">
                <a:latin typeface="Arial" charset="0"/>
                <a:cs typeface="msgothic" charset="0"/>
              </a:rPr>
              <a:t>B</a:t>
            </a:r>
            <a:r>
              <a:rPr lang="en-GB">
                <a:latin typeface="Arial" charset="0"/>
                <a:cs typeface="msgothic" charset="0"/>
              </a:rPr>
              <a:t>). Scale bars 1 mm (</a:t>
            </a:r>
            <a:r>
              <a:rPr lang="en-GB" sz="1300" b="1">
                <a:latin typeface="Arial" charset="0"/>
                <a:cs typeface="msgothic" charset="0"/>
              </a:rPr>
              <a:t>A</a:t>
            </a:r>
            <a:r>
              <a:rPr lang="en-GB">
                <a:latin typeface="Arial" charset="0"/>
                <a:cs typeface="msgothic" charset="0"/>
              </a:rPr>
              <a:t> and </a:t>
            </a:r>
            <a:r>
              <a:rPr lang="en-GB" sz="1300" b="1">
                <a:latin typeface="Arial" charset="0"/>
                <a:cs typeface="msgothic" charset="0"/>
              </a:rPr>
              <a:t>B</a:t>
            </a:r>
            <a:r>
              <a:rPr lang="en-GB">
                <a:latin typeface="Arial" charset="0"/>
                <a:cs typeface="msgothic" charset="0"/>
              </a:rPr>
              <a:t>) and 50 μm (</a:t>
            </a:r>
            <a:r>
              <a:rPr lang="en-GB" sz="1300" b="1">
                <a:latin typeface="Arial" charset="0"/>
                <a:cs typeface="msgothic" charset="0"/>
              </a:rPr>
              <a:t>C</a:t>
            </a:r>
            <a:r>
              <a:rPr lang="en-GB">
                <a:latin typeface="Arial" charset="0"/>
                <a:cs typeface="msgothic" charset="0"/>
              </a:rPr>
              <a:t>). Reproduced with permission from Kramer et al</a:t>
            </a:r>
            <a:r>
              <a:rPr lang="en-GB" baseline="33000">
                <a:latin typeface="Arial" charset="0"/>
                <a:cs typeface="msgothic" charset="0"/>
              </a:rPr>
              <a:t>100</a:t>
            </a:r>
            <a:r>
              <a:rPr lang="en-GB">
                <a:latin typeface="Arial" charset="0"/>
                <a:cs typeface="msgothic" charset="0"/>
              </a:rPr>
              <a:t> with permission of the publisher. Copyright 2010, the American College of Cardiology Foundation.</a:t>
            </a:r>
          </a:p>
        </p:txBody>
      </p:sp>
    </p:spTree>
    <p:extLst>
      <p:ext uri="{BB962C8B-B14F-4D97-AF65-F5344CB8AC3E}">
        <p14:creationId xmlns:p14="http://schemas.microsoft.com/office/powerpoint/2010/main" val="13457967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09FF4E-197F-A942-9503-DB5C3124F129}"/>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C74B1BDC-EB2B-4645-AF4E-23256598E7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CED1C81F-2052-CE40-AEE4-94DA3461FB5F}"/>
              </a:ext>
            </a:extLst>
          </p:cNvPr>
          <p:cNvSpPr>
            <a:spLocks noGrp="1"/>
          </p:cNvSpPr>
          <p:nvPr>
            <p:ph type="dt" sz="half" idx="10"/>
          </p:nvPr>
        </p:nvSpPr>
        <p:spPr/>
        <p:txBody>
          <a:bodyPr/>
          <a:lstStyle/>
          <a:p>
            <a:fld id="{871749D0-A7E2-CF4C-8562-1FD018E05F52}" type="datetimeFigureOut">
              <a:rPr lang="fr-FR" smtClean="0"/>
              <a:t>03/04/2022</a:t>
            </a:fld>
            <a:endParaRPr lang="fr-FR"/>
          </a:p>
        </p:txBody>
      </p:sp>
      <p:sp>
        <p:nvSpPr>
          <p:cNvPr id="5" name="Espace réservé du pied de page 4">
            <a:extLst>
              <a:ext uri="{FF2B5EF4-FFF2-40B4-BE49-F238E27FC236}">
                <a16:creationId xmlns:a16="http://schemas.microsoft.com/office/drawing/2014/main" id="{757A50FA-AC3D-E341-88BA-5CC2E1473B6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4B9859F-943D-604C-A091-FF6F05EE6A54}"/>
              </a:ext>
            </a:extLst>
          </p:cNvPr>
          <p:cNvSpPr>
            <a:spLocks noGrp="1"/>
          </p:cNvSpPr>
          <p:nvPr>
            <p:ph type="sldNum" sz="quarter" idx="12"/>
          </p:nvPr>
        </p:nvSpPr>
        <p:spPr/>
        <p:txBody>
          <a:bodyPr/>
          <a:lstStyle/>
          <a:p>
            <a:fld id="{E872E110-0D8D-D443-88E7-23FEC11F06BD}" type="slidenum">
              <a:rPr lang="fr-FR" smtClean="0"/>
              <a:t>‹N°›</a:t>
            </a:fld>
            <a:endParaRPr lang="fr-FR"/>
          </a:p>
        </p:txBody>
      </p:sp>
    </p:spTree>
    <p:extLst>
      <p:ext uri="{BB962C8B-B14F-4D97-AF65-F5344CB8AC3E}">
        <p14:creationId xmlns:p14="http://schemas.microsoft.com/office/powerpoint/2010/main" val="22956936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652A99-5CF0-444A-8A61-68B6639D0B13}"/>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3AF4DB38-4E66-7B41-9BD4-A06064A51E74}"/>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E3C90CD-9AAF-9C47-9A93-801A353FCB61}"/>
              </a:ext>
            </a:extLst>
          </p:cNvPr>
          <p:cNvSpPr>
            <a:spLocks noGrp="1"/>
          </p:cNvSpPr>
          <p:nvPr>
            <p:ph type="dt" sz="half" idx="10"/>
          </p:nvPr>
        </p:nvSpPr>
        <p:spPr/>
        <p:txBody>
          <a:bodyPr/>
          <a:lstStyle/>
          <a:p>
            <a:fld id="{871749D0-A7E2-CF4C-8562-1FD018E05F52}" type="datetimeFigureOut">
              <a:rPr lang="fr-FR" smtClean="0"/>
              <a:t>03/04/2022</a:t>
            </a:fld>
            <a:endParaRPr lang="fr-FR"/>
          </a:p>
        </p:txBody>
      </p:sp>
      <p:sp>
        <p:nvSpPr>
          <p:cNvPr id="5" name="Espace réservé du pied de page 4">
            <a:extLst>
              <a:ext uri="{FF2B5EF4-FFF2-40B4-BE49-F238E27FC236}">
                <a16:creationId xmlns:a16="http://schemas.microsoft.com/office/drawing/2014/main" id="{7B1A1F83-5925-0745-9C67-5F62EE84CE1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8836AC9-1EB8-C949-BEB8-61299EE655D9}"/>
              </a:ext>
            </a:extLst>
          </p:cNvPr>
          <p:cNvSpPr>
            <a:spLocks noGrp="1"/>
          </p:cNvSpPr>
          <p:nvPr>
            <p:ph type="sldNum" sz="quarter" idx="12"/>
          </p:nvPr>
        </p:nvSpPr>
        <p:spPr/>
        <p:txBody>
          <a:bodyPr/>
          <a:lstStyle/>
          <a:p>
            <a:fld id="{E872E110-0D8D-D443-88E7-23FEC11F06BD}" type="slidenum">
              <a:rPr lang="fr-FR" smtClean="0"/>
              <a:t>‹N°›</a:t>
            </a:fld>
            <a:endParaRPr lang="fr-FR"/>
          </a:p>
        </p:txBody>
      </p:sp>
    </p:spTree>
    <p:extLst>
      <p:ext uri="{BB962C8B-B14F-4D97-AF65-F5344CB8AC3E}">
        <p14:creationId xmlns:p14="http://schemas.microsoft.com/office/powerpoint/2010/main" val="37250964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8BCFBD40-7FF3-7C42-BB34-C243A80FBF52}"/>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5A4CCBD8-E7C6-2A46-A213-CE6547011A89}"/>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2B4BEC3-10B2-3E4E-B043-E086201BE7FE}"/>
              </a:ext>
            </a:extLst>
          </p:cNvPr>
          <p:cNvSpPr>
            <a:spLocks noGrp="1"/>
          </p:cNvSpPr>
          <p:nvPr>
            <p:ph type="dt" sz="half" idx="10"/>
          </p:nvPr>
        </p:nvSpPr>
        <p:spPr/>
        <p:txBody>
          <a:bodyPr/>
          <a:lstStyle/>
          <a:p>
            <a:fld id="{871749D0-A7E2-CF4C-8562-1FD018E05F52}" type="datetimeFigureOut">
              <a:rPr lang="fr-FR" smtClean="0"/>
              <a:t>03/04/2022</a:t>
            </a:fld>
            <a:endParaRPr lang="fr-FR"/>
          </a:p>
        </p:txBody>
      </p:sp>
      <p:sp>
        <p:nvSpPr>
          <p:cNvPr id="5" name="Espace réservé du pied de page 4">
            <a:extLst>
              <a:ext uri="{FF2B5EF4-FFF2-40B4-BE49-F238E27FC236}">
                <a16:creationId xmlns:a16="http://schemas.microsoft.com/office/drawing/2014/main" id="{A1931AD2-BA34-CE4E-AE61-C7FBFDFEFAB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349141D-8A77-D645-B1E5-8C4E58AEB25C}"/>
              </a:ext>
            </a:extLst>
          </p:cNvPr>
          <p:cNvSpPr>
            <a:spLocks noGrp="1"/>
          </p:cNvSpPr>
          <p:nvPr>
            <p:ph type="sldNum" sz="quarter" idx="12"/>
          </p:nvPr>
        </p:nvSpPr>
        <p:spPr/>
        <p:txBody>
          <a:bodyPr/>
          <a:lstStyle/>
          <a:p>
            <a:fld id="{E872E110-0D8D-D443-88E7-23FEC11F06BD}" type="slidenum">
              <a:rPr lang="fr-FR" smtClean="0"/>
              <a:t>‹N°›</a:t>
            </a:fld>
            <a:endParaRPr lang="fr-FR"/>
          </a:p>
        </p:txBody>
      </p:sp>
    </p:spTree>
    <p:extLst>
      <p:ext uri="{BB962C8B-B14F-4D97-AF65-F5344CB8AC3E}">
        <p14:creationId xmlns:p14="http://schemas.microsoft.com/office/powerpoint/2010/main" val="1599943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D54994-AF25-9741-8E13-F1764444928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1C897A4-413F-F640-A3C8-40AA941EB088}"/>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FFA32EC-B002-C148-9367-F7CECEA83778}"/>
              </a:ext>
            </a:extLst>
          </p:cNvPr>
          <p:cNvSpPr>
            <a:spLocks noGrp="1"/>
          </p:cNvSpPr>
          <p:nvPr>
            <p:ph type="dt" sz="half" idx="10"/>
          </p:nvPr>
        </p:nvSpPr>
        <p:spPr/>
        <p:txBody>
          <a:bodyPr/>
          <a:lstStyle/>
          <a:p>
            <a:fld id="{871749D0-A7E2-CF4C-8562-1FD018E05F52}" type="datetimeFigureOut">
              <a:rPr lang="fr-FR" smtClean="0"/>
              <a:t>03/04/2022</a:t>
            </a:fld>
            <a:endParaRPr lang="fr-FR"/>
          </a:p>
        </p:txBody>
      </p:sp>
      <p:sp>
        <p:nvSpPr>
          <p:cNvPr id="5" name="Espace réservé du pied de page 4">
            <a:extLst>
              <a:ext uri="{FF2B5EF4-FFF2-40B4-BE49-F238E27FC236}">
                <a16:creationId xmlns:a16="http://schemas.microsoft.com/office/drawing/2014/main" id="{BA27E1C6-CC6E-AB4B-B216-469BB8C8DE4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2BC2179-E816-7D4D-A24D-16535F918F69}"/>
              </a:ext>
            </a:extLst>
          </p:cNvPr>
          <p:cNvSpPr>
            <a:spLocks noGrp="1"/>
          </p:cNvSpPr>
          <p:nvPr>
            <p:ph type="sldNum" sz="quarter" idx="12"/>
          </p:nvPr>
        </p:nvSpPr>
        <p:spPr/>
        <p:txBody>
          <a:bodyPr/>
          <a:lstStyle/>
          <a:p>
            <a:fld id="{E872E110-0D8D-D443-88E7-23FEC11F06BD}" type="slidenum">
              <a:rPr lang="fr-FR" smtClean="0"/>
              <a:t>‹N°›</a:t>
            </a:fld>
            <a:endParaRPr lang="fr-FR"/>
          </a:p>
        </p:txBody>
      </p:sp>
    </p:spTree>
    <p:extLst>
      <p:ext uri="{BB962C8B-B14F-4D97-AF65-F5344CB8AC3E}">
        <p14:creationId xmlns:p14="http://schemas.microsoft.com/office/powerpoint/2010/main" val="527242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8062196-D6FC-C444-B6C1-5C6C78ACC093}"/>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D60022E9-D84D-8C45-9B1A-ADD1D62D80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CA1B3BD0-4AD9-D74A-933B-03D5E427D924}"/>
              </a:ext>
            </a:extLst>
          </p:cNvPr>
          <p:cNvSpPr>
            <a:spLocks noGrp="1"/>
          </p:cNvSpPr>
          <p:nvPr>
            <p:ph type="dt" sz="half" idx="10"/>
          </p:nvPr>
        </p:nvSpPr>
        <p:spPr/>
        <p:txBody>
          <a:bodyPr/>
          <a:lstStyle/>
          <a:p>
            <a:fld id="{871749D0-A7E2-CF4C-8562-1FD018E05F52}" type="datetimeFigureOut">
              <a:rPr lang="fr-FR" smtClean="0"/>
              <a:t>03/04/2022</a:t>
            </a:fld>
            <a:endParaRPr lang="fr-FR"/>
          </a:p>
        </p:txBody>
      </p:sp>
      <p:sp>
        <p:nvSpPr>
          <p:cNvPr id="5" name="Espace réservé du pied de page 4">
            <a:extLst>
              <a:ext uri="{FF2B5EF4-FFF2-40B4-BE49-F238E27FC236}">
                <a16:creationId xmlns:a16="http://schemas.microsoft.com/office/drawing/2014/main" id="{C901CAAC-FC23-A142-901F-01D8250BB58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C95E789-9C74-5942-B0EF-38B4AEDAF985}"/>
              </a:ext>
            </a:extLst>
          </p:cNvPr>
          <p:cNvSpPr>
            <a:spLocks noGrp="1"/>
          </p:cNvSpPr>
          <p:nvPr>
            <p:ph type="sldNum" sz="quarter" idx="12"/>
          </p:nvPr>
        </p:nvSpPr>
        <p:spPr/>
        <p:txBody>
          <a:bodyPr/>
          <a:lstStyle/>
          <a:p>
            <a:fld id="{E872E110-0D8D-D443-88E7-23FEC11F06BD}" type="slidenum">
              <a:rPr lang="fr-FR" smtClean="0"/>
              <a:t>‹N°›</a:t>
            </a:fld>
            <a:endParaRPr lang="fr-FR"/>
          </a:p>
        </p:txBody>
      </p:sp>
    </p:spTree>
    <p:extLst>
      <p:ext uri="{BB962C8B-B14F-4D97-AF65-F5344CB8AC3E}">
        <p14:creationId xmlns:p14="http://schemas.microsoft.com/office/powerpoint/2010/main" val="1682215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4EB995-4D3C-F140-8D4B-E4353FED3B1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4DC5D6F8-D5AC-8145-B613-31D5F6E576F4}"/>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A73455BC-02AB-7043-9CBF-1B1E07EDD6EF}"/>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452B220D-BDCE-4440-9A21-C8C087F4E84C}"/>
              </a:ext>
            </a:extLst>
          </p:cNvPr>
          <p:cNvSpPr>
            <a:spLocks noGrp="1"/>
          </p:cNvSpPr>
          <p:nvPr>
            <p:ph type="dt" sz="half" idx="10"/>
          </p:nvPr>
        </p:nvSpPr>
        <p:spPr/>
        <p:txBody>
          <a:bodyPr/>
          <a:lstStyle/>
          <a:p>
            <a:fld id="{871749D0-A7E2-CF4C-8562-1FD018E05F52}" type="datetimeFigureOut">
              <a:rPr lang="fr-FR" smtClean="0"/>
              <a:t>03/04/2022</a:t>
            </a:fld>
            <a:endParaRPr lang="fr-FR"/>
          </a:p>
        </p:txBody>
      </p:sp>
      <p:sp>
        <p:nvSpPr>
          <p:cNvPr id="6" name="Espace réservé du pied de page 5">
            <a:extLst>
              <a:ext uri="{FF2B5EF4-FFF2-40B4-BE49-F238E27FC236}">
                <a16:creationId xmlns:a16="http://schemas.microsoft.com/office/drawing/2014/main" id="{5EC2E3F4-DEAD-9044-B176-5296F71379F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D590454-8E72-DA46-B26B-29620F4151D4}"/>
              </a:ext>
            </a:extLst>
          </p:cNvPr>
          <p:cNvSpPr>
            <a:spLocks noGrp="1"/>
          </p:cNvSpPr>
          <p:nvPr>
            <p:ph type="sldNum" sz="quarter" idx="12"/>
          </p:nvPr>
        </p:nvSpPr>
        <p:spPr/>
        <p:txBody>
          <a:bodyPr/>
          <a:lstStyle/>
          <a:p>
            <a:fld id="{E872E110-0D8D-D443-88E7-23FEC11F06BD}" type="slidenum">
              <a:rPr lang="fr-FR" smtClean="0"/>
              <a:t>‹N°›</a:t>
            </a:fld>
            <a:endParaRPr lang="fr-FR"/>
          </a:p>
        </p:txBody>
      </p:sp>
    </p:spTree>
    <p:extLst>
      <p:ext uri="{BB962C8B-B14F-4D97-AF65-F5344CB8AC3E}">
        <p14:creationId xmlns:p14="http://schemas.microsoft.com/office/powerpoint/2010/main" val="178608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9DDA48-2D31-5D4C-A707-1F0ACF24CCAC}"/>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8EA1AF6F-15D7-9843-AFD3-60C40C64584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EB478264-440C-E641-9707-78BBCA7BB9BD}"/>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2653351A-4212-7348-9D99-25A320A727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BC917688-62C4-814C-8137-2FCC34D2E64F}"/>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37854ED6-35BB-C54F-8032-AF2E3B95AD6A}"/>
              </a:ext>
            </a:extLst>
          </p:cNvPr>
          <p:cNvSpPr>
            <a:spLocks noGrp="1"/>
          </p:cNvSpPr>
          <p:nvPr>
            <p:ph type="dt" sz="half" idx="10"/>
          </p:nvPr>
        </p:nvSpPr>
        <p:spPr/>
        <p:txBody>
          <a:bodyPr/>
          <a:lstStyle/>
          <a:p>
            <a:fld id="{871749D0-A7E2-CF4C-8562-1FD018E05F52}" type="datetimeFigureOut">
              <a:rPr lang="fr-FR" smtClean="0"/>
              <a:t>03/04/2022</a:t>
            </a:fld>
            <a:endParaRPr lang="fr-FR"/>
          </a:p>
        </p:txBody>
      </p:sp>
      <p:sp>
        <p:nvSpPr>
          <p:cNvPr id="8" name="Espace réservé du pied de page 7">
            <a:extLst>
              <a:ext uri="{FF2B5EF4-FFF2-40B4-BE49-F238E27FC236}">
                <a16:creationId xmlns:a16="http://schemas.microsoft.com/office/drawing/2014/main" id="{C33C9AF2-5166-ED46-82E3-7C0D2C1B39B8}"/>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7D28C7DB-D4E9-DE48-AB25-A766A395E9BE}"/>
              </a:ext>
            </a:extLst>
          </p:cNvPr>
          <p:cNvSpPr>
            <a:spLocks noGrp="1"/>
          </p:cNvSpPr>
          <p:nvPr>
            <p:ph type="sldNum" sz="quarter" idx="12"/>
          </p:nvPr>
        </p:nvSpPr>
        <p:spPr/>
        <p:txBody>
          <a:bodyPr/>
          <a:lstStyle/>
          <a:p>
            <a:fld id="{E872E110-0D8D-D443-88E7-23FEC11F06BD}" type="slidenum">
              <a:rPr lang="fr-FR" smtClean="0"/>
              <a:t>‹N°›</a:t>
            </a:fld>
            <a:endParaRPr lang="fr-FR"/>
          </a:p>
        </p:txBody>
      </p:sp>
    </p:spTree>
    <p:extLst>
      <p:ext uri="{BB962C8B-B14F-4D97-AF65-F5344CB8AC3E}">
        <p14:creationId xmlns:p14="http://schemas.microsoft.com/office/powerpoint/2010/main" val="7014656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0F876F-72A7-2D4B-90A0-4302419DF78C}"/>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2042A180-2024-6D4F-B161-AD33B632A145}"/>
              </a:ext>
            </a:extLst>
          </p:cNvPr>
          <p:cNvSpPr>
            <a:spLocks noGrp="1"/>
          </p:cNvSpPr>
          <p:nvPr>
            <p:ph type="dt" sz="half" idx="10"/>
          </p:nvPr>
        </p:nvSpPr>
        <p:spPr/>
        <p:txBody>
          <a:bodyPr/>
          <a:lstStyle/>
          <a:p>
            <a:fld id="{871749D0-A7E2-CF4C-8562-1FD018E05F52}" type="datetimeFigureOut">
              <a:rPr lang="fr-FR" smtClean="0"/>
              <a:t>03/04/2022</a:t>
            </a:fld>
            <a:endParaRPr lang="fr-FR"/>
          </a:p>
        </p:txBody>
      </p:sp>
      <p:sp>
        <p:nvSpPr>
          <p:cNvPr id="4" name="Espace réservé du pied de page 3">
            <a:extLst>
              <a:ext uri="{FF2B5EF4-FFF2-40B4-BE49-F238E27FC236}">
                <a16:creationId xmlns:a16="http://schemas.microsoft.com/office/drawing/2014/main" id="{7A6D6EF5-C636-C34A-9546-070937106C85}"/>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DC1D1C3F-0BEF-DA48-9ADD-D229827699C2}"/>
              </a:ext>
            </a:extLst>
          </p:cNvPr>
          <p:cNvSpPr>
            <a:spLocks noGrp="1"/>
          </p:cNvSpPr>
          <p:nvPr>
            <p:ph type="sldNum" sz="quarter" idx="12"/>
          </p:nvPr>
        </p:nvSpPr>
        <p:spPr/>
        <p:txBody>
          <a:bodyPr/>
          <a:lstStyle/>
          <a:p>
            <a:fld id="{E872E110-0D8D-D443-88E7-23FEC11F06BD}" type="slidenum">
              <a:rPr lang="fr-FR" smtClean="0"/>
              <a:t>‹N°›</a:t>
            </a:fld>
            <a:endParaRPr lang="fr-FR"/>
          </a:p>
        </p:txBody>
      </p:sp>
    </p:spTree>
    <p:extLst>
      <p:ext uri="{BB962C8B-B14F-4D97-AF65-F5344CB8AC3E}">
        <p14:creationId xmlns:p14="http://schemas.microsoft.com/office/powerpoint/2010/main" val="31019248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8ECA357B-DC8D-CA45-BA68-72B9F28B2C81}"/>
              </a:ext>
            </a:extLst>
          </p:cNvPr>
          <p:cNvSpPr>
            <a:spLocks noGrp="1"/>
          </p:cNvSpPr>
          <p:nvPr>
            <p:ph type="dt" sz="half" idx="10"/>
          </p:nvPr>
        </p:nvSpPr>
        <p:spPr/>
        <p:txBody>
          <a:bodyPr/>
          <a:lstStyle/>
          <a:p>
            <a:fld id="{871749D0-A7E2-CF4C-8562-1FD018E05F52}" type="datetimeFigureOut">
              <a:rPr lang="fr-FR" smtClean="0"/>
              <a:t>03/04/2022</a:t>
            </a:fld>
            <a:endParaRPr lang="fr-FR"/>
          </a:p>
        </p:txBody>
      </p:sp>
      <p:sp>
        <p:nvSpPr>
          <p:cNvPr id="3" name="Espace réservé du pied de page 2">
            <a:extLst>
              <a:ext uri="{FF2B5EF4-FFF2-40B4-BE49-F238E27FC236}">
                <a16:creationId xmlns:a16="http://schemas.microsoft.com/office/drawing/2014/main" id="{E960CD64-2131-334A-BD73-F3D0F75A5CFA}"/>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B4BDCBAE-A742-C548-845C-7F34FA7E8A93}"/>
              </a:ext>
            </a:extLst>
          </p:cNvPr>
          <p:cNvSpPr>
            <a:spLocks noGrp="1"/>
          </p:cNvSpPr>
          <p:nvPr>
            <p:ph type="sldNum" sz="quarter" idx="12"/>
          </p:nvPr>
        </p:nvSpPr>
        <p:spPr/>
        <p:txBody>
          <a:bodyPr/>
          <a:lstStyle/>
          <a:p>
            <a:fld id="{E872E110-0D8D-D443-88E7-23FEC11F06BD}" type="slidenum">
              <a:rPr lang="fr-FR" smtClean="0"/>
              <a:t>‹N°›</a:t>
            </a:fld>
            <a:endParaRPr lang="fr-FR"/>
          </a:p>
        </p:txBody>
      </p:sp>
    </p:spTree>
    <p:extLst>
      <p:ext uri="{BB962C8B-B14F-4D97-AF65-F5344CB8AC3E}">
        <p14:creationId xmlns:p14="http://schemas.microsoft.com/office/powerpoint/2010/main" val="15649137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650E7B-6E47-5A4A-9AFB-407A9256767B}"/>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488C7AE2-BA3D-D843-ADD2-6D1B1670DA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7DD5B833-114C-4B43-ACA3-3A36CDD40C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B082F984-1D6F-E941-973D-65B059FB8F06}"/>
              </a:ext>
            </a:extLst>
          </p:cNvPr>
          <p:cNvSpPr>
            <a:spLocks noGrp="1"/>
          </p:cNvSpPr>
          <p:nvPr>
            <p:ph type="dt" sz="half" idx="10"/>
          </p:nvPr>
        </p:nvSpPr>
        <p:spPr/>
        <p:txBody>
          <a:bodyPr/>
          <a:lstStyle/>
          <a:p>
            <a:fld id="{871749D0-A7E2-CF4C-8562-1FD018E05F52}" type="datetimeFigureOut">
              <a:rPr lang="fr-FR" smtClean="0"/>
              <a:t>03/04/2022</a:t>
            </a:fld>
            <a:endParaRPr lang="fr-FR"/>
          </a:p>
        </p:txBody>
      </p:sp>
      <p:sp>
        <p:nvSpPr>
          <p:cNvPr id="6" name="Espace réservé du pied de page 5">
            <a:extLst>
              <a:ext uri="{FF2B5EF4-FFF2-40B4-BE49-F238E27FC236}">
                <a16:creationId xmlns:a16="http://schemas.microsoft.com/office/drawing/2014/main" id="{7C45C8A9-E322-B845-A290-3C5548E69FA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ACBDCA7-0A18-F146-A32B-D5D792915D3A}"/>
              </a:ext>
            </a:extLst>
          </p:cNvPr>
          <p:cNvSpPr>
            <a:spLocks noGrp="1"/>
          </p:cNvSpPr>
          <p:nvPr>
            <p:ph type="sldNum" sz="quarter" idx="12"/>
          </p:nvPr>
        </p:nvSpPr>
        <p:spPr/>
        <p:txBody>
          <a:bodyPr/>
          <a:lstStyle/>
          <a:p>
            <a:fld id="{E872E110-0D8D-D443-88E7-23FEC11F06BD}" type="slidenum">
              <a:rPr lang="fr-FR" smtClean="0"/>
              <a:t>‹N°›</a:t>
            </a:fld>
            <a:endParaRPr lang="fr-FR"/>
          </a:p>
        </p:txBody>
      </p:sp>
    </p:spTree>
    <p:extLst>
      <p:ext uri="{BB962C8B-B14F-4D97-AF65-F5344CB8AC3E}">
        <p14:creationId xmlns:p14="http://schemas.microsoft.com/office/powerpoint/2010/main" val="35561302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B109B0-27E8-7848-B9CA-F143627DFD78}"/>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73FD6E02-78ED-4347-9124-D20F85F8FE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80247808-AD38-1B45-A42A-FE5C2BF177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12F776F-A2C3-2642-8709-3A6C9AF0B20B}"/>
              </a:ext>
            </a:extLst>
          </p:cNvPr>
          <p:cNvSpPr>
            <a:spLocks noGrp="1"/>
          </p:cNvSpPr>
          <p:nvPr>
            <p:ph type="dt" sz="half" idx="10"/>
          </p:nvPr>
        </p:nvSpPr>
        <p:spPr/>
        <p:txBody>
          <a:bodyPr/>
          <a:lstStyle/>
          <a:p>
            <a:fld id="{871749D0-A7E2-CF4C-8562-1FD018E05F52}" type="datetimeFigureOut">
              <a:rPr lang="fr-FR" smtClean="0"/>
              <a:t>03/04/2022</a:t>
            </a:fld>
            <a:endParaRPr lang="fr-FR"/>
          </a:p>
        </p:txBody>
      </p:sp>
      <p:sp>
        <p:nvSpPr>
          <p:cNvPr id="6" name="Espace réservé du pied de page 5">
            <a:extLst>
              <a:ext uri="{FF2B5EF4-FFF2-40B4-BE49-F238E27FC236}">
                <a16:creationId xmlns:a16="http://schemas.microsoft.com/office/drawing/2014/main" id="{81345B0D-CDBD-DC42-854B-1A079E04B33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0BB739F-9B45-354D-959D-342528CCC022}"/>
              </a:ext>
            </a:extLst>
          </p:cNvPr>
          <p:cNvSpPr>
            <a:spLocks noGrp="1"/>
          </p:cNvSpPr>
          <p:nvPr>
            <p:ph type="sldNum" sz="quarter" idx="12"/>
          </p:nvPr>
        </p:nvSpPr>
        <p:spPr/>
        <p:txBody>
          <a:bodyPr/>
          <a:lstStyle/>
          <a:p>
            <a:fld id="{E872E110-0D8D-D443-88E7-23FEC11F06BD}" type="slidenum">
              <a:rPr lang="fr-FR" smtClean="0"/>
              <a:t>‹N°›</a:t>
            </a:fld>
            <a:endParaRPr lang="fr-FR"/>
          </a:p>
        </p:txBody>
      </p:sp>
    </p:spTree>
    <p:extLst>
      <p:ext uri="{BB962C8B-B14F-4D97-AF65-F5344CB8AC3E}">
        <p14:creationId xmlns:p14="http://schemas.microsoft.com/office/powerpoint/2010/main" val="16679684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1FB063F9-40D3-2B4F-8DB2-3066ED5BD6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C7093CDC-AA09-CC43-85AC-E0DCE35CA3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BA47D4D-EB2D-EA43-8FD7-2C18F3E4DB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1749D0-A7E2-CF4C-8562-1FD018E05F52}" type="datetimeFigureOut">
              <a:rPr lang="fr-FR" smtClean="0"/>
              <a:t>03/04/2022</a:t>
            </a:fld>
            <a:endParaRPr lang="fr-FR"/>
          </a:p>
        </p:txBody>
      </p:sp>
      <p:sp>
        <p:nvSpPr>
          <p:cNvPr id="5" name="Espace réservé du pied de page 4">
            <a:extLst>
              <a:ext uri="{FF2B5EF4-FFF2-40B4-BE49-F238E27FC236}">
                <a16:creationId xmlns:a16="http://schemas.microsoft.com/office/drawing/2014/main" id="{C66C0029-42E5-394B-BB12-8C9590B60B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07B2A0DB-D653-4049-84A8-9ACC903E6E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72E110-0D8D-D443-88E7-23FEC11F06BD}" type="slidenum">
              <a:rPr lang="fr-FR" smtClean="0"/>
              <a:t>‹N°›</a:t>
            </a:fld>
            <a:endParaRPr lang="fr-FR"/>
          </a:p>
        </p:txBody>
      </p:sp>
    </p:spTree>
    <p:extLst>
      <p:ext uri="{BB962C8B-B14F-4D97-AF65-F5344CB8AC3E}">
        <p14:creationId xmlns:p14="http://schemas.microsoft.com/office/powerpoint/2010/main" val="32988419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socrative.com/" TargetMode="Externa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4.png"/><Relationship Id="rId1" Type="http://schemas.openxmlformats.org/officeDocument/2006/relationships/slideLayout" Target="../slideLayouts/slideLayout2.xml"/><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tiff"/><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socrative.com/" TargetMode="Externa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socrative.com/" TargetMode="Externa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hyperlink" Target="http://www.groundreport.com/achieving-perfect-work-life-balance-possible/" TargetMode="External"/><Relationship Id="rId2" Type="http://schemas.openxmlformats.org/officeDocument/2006/relationships/image" Target="../media/image37.jp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4.png"/><Relationship Id="rId1" Type="http://schemas.openxmlformats.org/officeDocument/2006/relationships/slideLayout" Target="../slideLayouts/slideLayout2.xml"/><Relationship Id="rId4" Type="http://schemas.microsoft.com/office/2007/relationships/hdphoto" Target="../media/hdphoto3.wdp"/></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745484" y="732705"/>
            <a:ext cx="10987808" cy="690668"/>
          </a:xfrm>
        </p:spPr>
        <p:txBody>
          <a:bodyPr>
            <a:normAutofit/>
          </a:bodyPr>
          <a:lstStyle/>
          <a:p>
            <a:r>
              <a:rPr lang="fr-FR" sz="4133" b="1" dirty="0">
                <a:solidFill>
                  <a:srgbClr val="002060"/>
                </a:solidFill>
              </a:rPr>
              <a:t>Coronaropathie chez les patients de plus de 75 ans</a:t>
            </a:r>
            <a:endParaRPr lang="fr-FR" sz="3733" b="1" dirty="0">
              <a:solidFill>
                <a:srgbClr val="0070C0"/>
              </a:solidFill>
            </a:endParaRPr>
          </a:p>
        </p:txBody>
      </p:sp>
      <p:sp>
        <p:nvSpPr>
          <p:cNvPr id="3" name="Sous-titre 2"/>
          <p:cNvSpPr>
            <a:spLocks noGrp="1"/>
          </p:cNvSpPr>
          <p:nvPr>
            <p:ph type="subTitle" idx="1"/>
          </p:nvPr>
        </p:nvSpPr>
        <p:spPr>
          <a:xfrm>
            <a:off x="1868555" y="5801883"/>
            <a:ext cx="8448939" cy="1056117"/>
          </a:xfrm>
        </p:spPr>
        <p:txBody>
          <a:bodyPr>
            <a:normAutofit/>
          </a:bodyPr>
          <a:lstStyle/>
          <a:p>
            <a:r>
              <a:rPr lang="en-US" dirty="0"/>
              <a:t>Romain Didier M.D, PhD</a:t>
            </a:r>
          </a:p>
          <a:p>
            <a:r>
              <a:rPr lang="en-US" dirty="0"/>
              <a:t>CHRU Brest, France</a:t>
            </a:r>
          </a:p>
        </p:txBody>
      </p:sp>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3503712" y="2180862"/>
            <a:ext cx="5471352" cy="3378965"/>
          </a:xfrm>
          <a:prstGeom prst="rect">
            <a:avLst/>
          </a:prstGeom>
        </p:spPr>
      </p:pic>
      <p:pic>
        <p:nvPicPr>
          <p:cNvPr id="5" name="Picture 3"/>
          <p:cNvPicPr>
            <a:picLocks noChangeAspect="1" noChangeArrowheads="1"/>
          </p:cNvPicPr>
          <p:nvPr/>
        </p:nvPicPr>
        <p:blipFill>
          <a:blip r:embed="rId4" cstate="print"/>
          <a:srcRect/>
          <a:stretch>
            <a:fillRect/>
          </a:stretch>
        </p:blipFill>
        <p:spPr bwMode="auto">
          <a:xfrm>
            <a:off x="10128449" y="5698544"/>
            <a:ext cx="1877111" cy="967435"/>
          </a:xfrm>
          <a:prstGeom prst="rect">
            <a:avLst/>
          </a:prstGeom>
          <a:noFill/>
          <a:ln w="9525">
            <a:noFill/>
            <a:miter lim="800000"/>
            <a:headEnd/>
            <a:tailEnd/>
          </a:ln>
        </p:spPr>
      </p:pic>
    </p:spTree>
    <p:extLst>
      <p:ext uri="{BB962C8B-B14F-4D97-AF65-F5344CB8AC3E}">
        <p14:creationId xmlns:p14="http://schemas.microsoft.com/office/powerpoint/2010/main" val="31473601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5485" y="1297641"/>
            <a:ext cx="4953000" cy="48730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 Box 4"/>
          <p:cNvSpPr txBox="1">
            <a:spLocks noChangeArrowheads="1"/>
          </p:cNvSpPr>
          <p:nvPr/>
        </p:nvSpPr>
        <p:spPr bwMode="auto">
          <a:xfrm>
            <a:off x="6551985" y="6331034"/>
            <a:ext cx="38354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bg1"/>
                </a:solidFill>
                <a:latin typeface="Helvetica" charset="0"/>
                <a:ea typeface="ＭＳ Ｐゴシック" charset="0"/>
                <a:cs typeface="ＭＳ Ｐゴシック" charset="0"/>
              </a:defRPr>
            </a:lvl1pPr>
            <a:lvl2pPr marL="742950" indent="-285750">
              <a:defRPr sz="2000" b="1">
                <a:solidFill>
                  <a:schemeClr val="bg1"/>
                </a:solidFill>
                <a:latin typeface="Helvetica" charset="0"/>
                <a:ea typeface="ＭＳ Ｐゴシック" charset="0"/>
              </a:defRPr>
            </a:lvl2pPr>
            <a:lvl3pPr marL="1143000" indent="-228600">
              <a:defRPr sz="2000" b="1">
                <a:solidFill>
                  <a:schemeClr val="bg1"/>
                </a:solidFill>
                <a:latin typeface="Helvetica" charset="0"/>
                <a:ea typeface="ＭＳ Ｐゴシック" charset="0"/>
              </a:defRPr>
            </a:lvl3pPr>
            <a:lvl4pPr marL="1600200" indent="-228600">
              <a:defRPr sz="2000" b="1">
                <a:solidFill>
                  <a:schemeClr val="bg1"/>
                </a:solidFill>
                <a:latin typeface="Helvetica" charset="0"/>
                <a:ea typeface="ＭＳ Ｐゴシック" charset="0"/>
              </a:defRPr>
            </a:lvl4pPr>
            <a:lvl5pPr marL="2057400" indent="-228600">
              <a:defRPr sz="2000" b="1">
                <a:solidFill>
                  <a:schemeClr val="bg1"/>
                </a:solidFill>
                <a:latin typeface="Helvetica" charset="0"/>
                <a:ea typeface="ＭＳ Ｐゴシック" charset="0"/>
              </a:defRPr>
            </a:lvl5pPr>
            <a:lvl6pPr marL="2514600" indent="-228600" eaLnBrk="0" fontAlgn="base" hangingPunct="0">
              <a:spcBef>
                <a:spcPct val="0"/>
              </a:spcBef>
              <a:spcAft>
                <a:spcPct val="0"/>
              </a:spcAft>
              <a:defRPr sz="2000" b="1">
                <a:solidFill>
                  <a:schemeClr val="bg1"/>
                </a:solidFill>
                <a:latin typeface="Helvetica" charset="0"/>
                <a:ea typeface="ＭＳ Ｐゴシック" charset="0"/>
              </a:defRPr>
            </a:lvl6pPr>
            <a:lvl7pPr marL="2971800" indent="-228600" eaLnBrk="0" fontAlgn="base" hangingPunct="0">
              <a:spcBef>
                <a:spcPct val="0"/>
              </a:spcBef>
              <a:spcAft>
                <a:spcPct val="0"/>
              </a:spcAft>
              <a:defRPr sz="2000" b="1">
                <a:solidFill>
                  <a:schemeClr val="bg1"/>
                </a:solidFill>
                <a:latin typeface="Helvetica" charset="0"/>
                <a:ea typeface="ＭＳ Ｐゴシック" charset="0"/>
              </a:defRPr>
            </a:lvl7pPr>
            <a:lvl8pPr marL="3429000" indent="-228600" eaLnBrk="0" fontAlgn="base" hangingPunct="0">
              <a:spcBef>
                <a:spcPct val="0"/>
              </a:spcBef>
              <a:spcAft>
                <a:spcPct val="0"/>
              </a:spcAft>
              <a:defRPr sz="2000" b="1">
                <a:solidFill>
                  <a:schemeClr val="bg1"/>
                </a:solidFill>
                <a:latin typeface="Helvetica" charset="0"/>
                <a:ea typeface="ＭＳ Ｐゴシック" charset="0"/>
              </a:defRPr>
            </a:lvl8pPr>
            <a:lvl9pPr marL="3886200" indent="-228600" eaLnBrk="0" fontAlgn="base" hangingPunct="0">
              <a:spcBef>
                <a:spcPct val="0"/>
              </a:spcBef>
              <a:spcAft>
                <a:spcPct val="0"/>
              </a:spcAft>
              <a:defRPr sz="2000" b="1">
                <a:solidFill>
                  <a:schemeClr val="bg1"/>
                </a:solidFill>
                <a:latin typeface="Helvetica" charset="0"/>
                <a:ea typeface="ＭＳ Ｐゴシック" charset="0"/>
              </a:defRPr>
            </a:lvl9pPr>
          </a:lstStyle>
          <a:p>
            <a:r>
              <a:rPr lang="fr-FR" sz="1600" b="0" i="1" dirty="0">
                <a:solidFill>
                  <a:schemeClr val="tx1"/>
                </a:solidFill>
                <a:latin typeface="Times" charset="0"/>
              </a:rPr>
              <a:t>Cheng et al. Circulation 2006;113:2744-53. </a:t>
            </a:r>
          </a:p>
        </p:txBody>
      </p:sp>
      <p:sp>
        <p:nvSpPr>
          <p:cNvPr id="4" name="Title 1">
            <a:extLst>
              <a:ext uri="{FF2B5EF4-FFF2-40B4-BE49-F238E27FC236}">
                <a16:creationId xmlns:a16="http://schemas.microsoft.com/office/drawing/2014/main" id="{54191A5B-EED7-D945-B3D3-65368BE277AE}"/>
              </a:ext>
            </a:extLst>
          </p:cNvPr>
          <p:cNvSpPr txBox="1">
            <a:spLocks/>
          </p:cNvSpPr>
          <p:nvPr/>
        </p:nvSpPr>
        <p:spPr>
          <a:xfrm>
            <a:off x="2192613" y="318040"/>
            <a:ext cx="8229600" cy="11430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dirty="0" err="1">
                <a:solidFill>
                  <a:srgbClr val="002060"/>
                </a:solidFill>
                <a:latin typeface="Arial Black"/>
                <a:cs typeface="Arial Black"/>
              </a:rPr>
              <a:t>Répartition</a:t>
            </a:r>
            <a:endParaRPr lang="en-GB" sz="3600" dirty="0">
              <a:solidFill>
                <a:srgbClr val="002060"/>
              </a:solidFill>
              <a:latin typeface="Arial Black"/>
              <a:cs typeface="Arial Black"/>
            </a:endParaRPr>
          </a:p>
        </p:txBody>
      </p:sp>
    </p:spTree>
    <p:extLst>
      <p:ext uri="{BB962C8B-B14F-4D97-AF65-F5344CB8AC3E}">
        <p14:creationId xmlns:p14="http://schemas.microsoft.com/office/powerpoint/2010/main" val="16536318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4454" y="216427"/>
            <a:ext cx="10515600" cy="1325563"/>
          </a:xfrm>
        </p:spPr>
        <p:txBody>
          <a:bodyPr>
            <a:normAutofit/>
          </a:bodyPr>
          <a:lstStyle/>
          <a:p>
            <a:pPr algn="ctr"/>
            <a:r>
              <a:rPr lang="en-US" sz="3600" dirty="0">
                <a:solidFill>
                  <a:srgbClr val="002060"/>
                </a:solidFill>
                <a:latin typeface="Arial Black"/>
                <a:cs typeface="Arial Black"/>
              </a:rPr>
              <a:t>Classification</a:t>
            </a:r>
          </a:p>
        </p:txBody>
      </p:sp>
      <p:pic>
        <p:nvPicPr>
          <p:cNvPr id="5" name="Content Placeholder 4"/>
          <p:cNvPicPr>
            <a:picLocks noGrp="1"/>
          </p:cNvPicPr>
          <p:nvPr>
            <p:ph idx="1"/>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t="-710" b="1872"/>
          <a:stretch/>
        </p:blipFill>
        <p:spPr bwMode="auto">
          <a:xfrm>
            <a:off x="1730021" y="1904999"/>
            <a:ext cx="8810979" cy="3725334"/>
          </a:xfrm>
          <a:prstGeom prst="rect">
            <a:avLst/>
          </a:prstGeom>
          <a:solidFill>
            <a:srgbClr val="FFFFFF"/>
          </a:solidFill>
          <a:ln>
            <a:noFill/>
          </a:ln>
        </p:spPr>
      </p:pic>
      <p:sp>
        <p:nvSpPr>
          <p:cNvPr id="7" name="Rectangle 6"/>
          <p:cNvSpPr/>
          <p:nvPr/>
        </p:nvSpPr>
        <p:spPr>
          <a:xfrm>
            <a:off x="6402472" y="6108890"/>
            <a:ext cx="3788217" cy="338554"/>
          </a:xfrm>
          <a:prstGeom prst="rect">
            <a:avLst/>
          </a:prstGeom>
        </p:spPr>
        <p:txBody>
          <a:bodyPr wrap="none">
            <a:spAutoFit/>
          </a:bodyPr>
          <a:lstStyle/>
          <a:p>
            <a:r>
              <a:rPr lang="en-US" sz="1600" dirty="0">
                <a:latin typeface="Arial"/>
                <a:cs typeface="Arial"/>
              </a:rPr>
              <a:t>Circulation. 1995 </a:t>
            </a:r>
            <a:r>
              <a:rPr lang="en-US" sz="1600" dirty="0" err="1">
                <a:latin typeface="Arial"/>
                <a:cs typeface="Arial"/>
              </a:rPr>
              <a:t>sept</a:t>
            </a:r>
            <a:r>
              <a:rPr lang="en-US" sz="1600" dirty="0">
                <a:latin typeface="Arial"/>
                <a:cs typeface="Arial"/>
              </a:rPr>
              <a:t> 1;92(5):1355–74 </a:t>
            </a:r>
          </a:p>
        </p:txBody>
      </p:sp>
      <p:sp>
        <p:nvSpPr>
          <p:cNvPr id="3" name="Slide Number Placeholder 2"/>
          <p:cNvSpPr>
            <a:spLocks noGrp="1"/>
          </p:cNvSpPr>
          <p:nvPr>
            <p:ph type="sldNum" sz="quarter" idx="12"/>
          </p:nvPr>
        </p:nvSpPr>
        <p:spPr/>
        <p:txBody>
          <a:bodyPr/>
          <a:lstStyle/>
          <a:p>
            <a:fld id="{408C17E9-4F0C-274A-BB1D-F6C13773C946}" type="slidenum">
              <a:rPr lang="en-US" smtClean="0"/>
              <a:t>11</a:t>
            </a:fld>
            <a:endParaRPr lang="en-US"/>
          </a:p>
        </p:txBody>
      </p:sp>
    </p:spTree>
    <p:extLst>
      <p:ext uri="{BB962C8B-B14F-4D97-AF65-F5344CB8AC3E}">
        <p14:creationId xmlns:p14="http://schemas.microsoft.com/office/powerpoint/2010/main" val="30659308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7040" y="979303"/>
            <a:ext cx="5500800" cy="4893634"/>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5040267" y="6293006"/>
            <a:ext cx="5315973" cy="30963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100" b="1" dirty="0">
                <a:latin typeface="Arial" charset="0"/>
              </a:rPr>
              <a:t>Herbert C. </a:t>
            </a:r>
            <a:r>
              <a:rPr lang="en-GB" sz="1100" b="1" dirty="0" err="1">
                <a:latin typeface="Arial" charset="0"/>
              </a:rPr>
              <a:t>Stary</a:t>
            </a:r>
            <a:r>
              <a:rPr lang="en-GB" sz="1100" b="1" dirty="0">
                <a:latin typeface="Arial" charset="0"/>
              </a:rPr>
              <a:t> </a:t>
            </a:r>
            <a:r>
              <a:rPr lang="en-GB" sz="1100" b="1" dirty="0" err="1">
                <a:latin typeface="Arial" charset="0"/>
              </a:rPr>
              <a:t>Arterioscler</a:t>
            </a:r>
            <a:r>
              <a:rPr lang="en-GB" sz="1100" b="1" dirty="0">
                <a:latin typeface="Arial" charset="0"/>
              </a:rPr>
              <a:t> </a:t>
            </a:r>
            <a:r>
              <a:rPr lang="en-GB" sz="1100" b="1" dirty="0" err="1">
                <a:latin typeface="Arial" charset="0"/>
              </a:rPr>
              <a:t>Thromb</a:t>
            </a:r>
            <a:r>
              <a:rPr lang="en-GB" sz="1100" b="1" dirty="0">
                <a:latin typeface="Arial" charset="0"/>
              </a:rPr>
              <a:t> </a:t>
            </a:r>
            <a:r>
              <a:rPr lang="en-GB" sz="1100" b="1" dirty="0" err="1">
                <a:latin typeface="Arial" charset="0"/>
              </a:rPr>
              <a:t>Vasc</a:t>
            </a:r>
            <a:r>
              <a:rPr lang="en-GB" sz="1100" b="1" dirty="0">
                <a:latin typeface="Arial" charset="0"/>
              </a:rPr>
              <a:t> Biol. 2000;20:1177-1178</a:t>
            </a:r>
          </a:p>
        </p:txBody>
      </p:sp>
      <p:sp>
        <p:nvSpPr>
          <p:cNvPr id="8" name="Title 1"/>
          <p:cNvSpPr txBox="1">
            <a:spLocks/>
          </p:cNvSpPr>
          <p:nvPr/>
        </p:nvSpPr>
        <p:spPr>
          <a:xfrm>
            <a:off x="2126640" y="197769"/>
            <a:ext cx="8229600" cy="1143000"/>
          </a:xfrm>
          <a:prstGeom prst="rect">
            <a:avLst/>
          </a:prstGeom>
        </p:spPr>
        <p:txBody>
          <a:bodyPr/>
          <a:lstStyle>
            <a:lvl1pPr algn="ctr" defTabSz="914400" rtl="0" eaLnBrk="1" latinLnBrk="0" hangingPunct="1">
              <a:spcBef>
                <a:spcPct val="0"/>
              </a:spcBef>
              <a:buNone/>
              <a:defRPr sz="50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4000" dirty="0">
                <a:solidFill>
                  <a:srgbClr val="002060"/>
                </a:solidFill>
                <a:latin typeface="Arial Black"/>
                <a:cs typeface="Arial Black"/>
              </a:rPr>
              <a:t>Classification</a:t>
            </a:r>
          </a:p>
        </p:txBody>
      </p:sp>
    </p:spTree>
    <p:extLst>
      <p:ext uri="{BB962C8B-B14F-4D97-AF65-F5344CB8AC3E}">
        <p14:creationId xmlns:p14="http://schemas.microsoft.com/office/powerpoint/2010/main" val="29903139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2499" y="796404"/>
            <a:ext cx="8024072" cy="513051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6749760" y="6379150"/>
            <a:ext cx="3918240" cy="30963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100" b="1" dirty="0" err="1">
                <a:latin typeface="Arial" charset="0"/>
              </a:rPr>
              <a:t>Renu</a:t>
            </a:r>
            <a:r>
              <a:rPr lang="en-GB" sz="1100" b="1" dirty="0">
                <a:latin typeface="Arial" charset="0"/>
              </a:rPr>
              <a:t> </a:t>
            </a:r>
            <a:r>
              <a:rPr lang="en-GB" sz="1100" b="1" dirty="0" err="1">
                <a:latin typeface="Arial" charset="0"/>
              </a:rPr>
              <a:t>Virmani</a:t>
            </a:r>
            <a:r>
              <a:rPr lang="en-GB" sz="1100" b="1" dirty="0">
                <a:latin typeface="Arial" charset="0"/>
              </a:rPr>
              <a:t> et al. </a:t>
            </a:r>
            <a:r>
              <a:rPr lang="en-GB" sz="1100" b="1" dirty="0" err="1">
                <a:latin typeface="Arial" charset="0"/>
              </a:rPr>
              <a:t>Arterioscler</a:t>
            </a:r>
            <a:r>
              <a:rPr lang="en-GB" sz="1100" b="1" dirty="0">
                <a:latin typeface="Arial" charset="0"/>
              </a:rPr>
              <a:t> </a:t>
            </a:r>
            <a:r>
              <a:rPr lang="en-GB" sz="1100" b="1" dirty="0" err="1">
                <a:latin typeface="Arial" charset="0"/>
              </a:rPr>
              <a:t>Thromb</a:t>
            </a:r>
            <a:r>
              <a:rPr lang="en-GB" sz="1100" b="1" dirty="0">
                <a:latin typeface="Arial" charset="0"/>
              </a:rPr>
              <a:t> </a:t>
            </a:r>
            <a:r>
              <a:rPr lang="en-GB" sz="1100" b="1" dirty="0" err="1">
                <a:latin typeface="Arial" charset="0"/>
              </a:rPr>
              <a:t>Vasc</a:t>
            </a:r>
            <a:r>
              <a:rPr lang="en-GB" sz="1100" b="1" dirty="0">
                <a:latin typeface="Arial" charset="0"/>
              </a:rPr>
              <a:t> Biol. 2000;20:1262-1275</a:t>
            </a:r>
          </a:p>
        </p:txBody>
      </p:sp>
      <p:sp>
        <p:nvSpPr>
          <p:cNvPr id="5" name="Title 1">
            <a:extLst>
              <a:ext uri="{FF2B5EF4-FFF2-40B4-BE49-F238E27FC236}">
                <a16:creationId xmlns:a16="http://schemas.microsoft.com/office/drawing/2014/main" id="{D5471F14-E3A8-A740-99A4-F056AF3C511F}"/>
              </a:ext>
            </a:extLst>
          </p:cNvPr>
          <p:cNvSpPr txBox="1">
            <a:spLocks/>
          </p:cNvSpPr>
          <p:nvPr/>
        </p:nvSpPr>
        <p:spPr>
          <a:xfrm>
            <a:off x="2095429" y="0"/>
            <a:ext cx="8229600" cy="1143000"/>
          </a:xfrm>
          <a:prstGeom prst="rect">
            <a:avLst/>
          </a:prstGeom>
        </p:spPr>
        <p:txBody>
          <a:bodyPr/>
          <a:lstStyle>
            <a:lvl1pPr algn="ctr" defTabSz="914400" rtl="0" eaLnBrk="1" latinLnBrk="0" hangingPunct="1">
              <a:spcBef>
                <a:spcPct val="0"/>
              </a:spcBef>
              <a:buNone/>
              <a:defRPr sz="50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4000" dirty="0">
                <a:solidFill>
                  <a:srgbClr val="002060"/>
                </a:solidFill>
                <a:latin typeface="Arial Black"/>
                <a:cs typeface="Arial Black"/>
              </a:rPr>
              <a:t>Classification</a:t>
            </a:r>
          </a:p>
        </p:txBody>
      </p:sp>
    </p:spTree>
    <p:extLst>
      <p:ext uri="{BB962C8B-B14F-4D97-AF65-F5344CB8AC3E}">
        <p14:creationId xmlns:p14="http://schemas.microsoft.com/office/powerpoint/2010/main" val="23914654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2499" y="796404"/>
            <a:ext cx="8024072" cy="513051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6749760" y="6379150"/>
            <a:ext cx="3918240" cy="30963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100" b="1" dirty="0" err="1">
                <a:latin typeface="Arial" charset="0"/>
              </a:rPr>
              <a:t>Renu</a:t>
            </a:r>
            <a:r>
              <a:rPr lang="en-GB" sz="1100" b="1" dirty="0">
                <a:latin typeface="Arial" charset="0"/>
              </a:rPr>
              <a:t> </a:t>
            </a:r>
            <a:r>
              <a:rPr lang="en-GB" sz="1100" b="1" dirty="0" err="1">
                <a:latin typeface="Arial" charset="0"/>
              </a:rPr>
              <a:t>Virmani</a:t>
            </a:r>
            <a:r>
              <a:rPr lang="en-GB" sz="1100" b="1" dirty="0">
                <a:latin typeface="Arial" charset="0"/>
              </a:rPr>
              <a:t> et al. </a:t>
            </a:r>
            <a:r>
              <a:rPr lang="en-GB" sz="1100" b="1" dirty="0" err="1">
                <a:latin typeface="Arial" charset="0"/>
              </a:rPr>
              <a:t>Arterioscler</a:t>
            </a:r>
            <a:r>
              <a:rPr lang="en-GB" sz="1100" b="1" dirty="0">
                <a:latin typeface="Arial" charset="0"/>
              </a:rPr>
              <a:t> </a:t>
            </a:r>
            <a:r>
              <a:rPr lang="en-GB" sz="1100" b="1" dirty="0" err="1">
                <a:latin typeface="Arial" charset="0"/>
              </a:rPr>
              <a:t>Thromb</a:t>
            </a:r>
            <a:r>
              <a:rPr lang="en-GB" sz="1100" b="1" dirty="0">
                <a:latin typeface="Arial" charset="0"/>
              </a:rPr>
              <a:t> </a:t>
            </a:r>
            <a:r>
              <a:rPr lang="en-GB" sz="1100" b="1" dirty="0" err="1">
                <a:latin typeface="Arial" charset="0"/>
              </a:rPr>
              <a:t>Vasc</a:t>
            </a:r>
            <a:r>
              <a:rPr lang="en-GB" sz="1100" b="1" dirty="0">
                <a:latin typeface="Arial" charset="0"/>
              </a:rPr>
              <a:t> Biol. 2000;20:1262-1275</a:t>
            </a:r>
          </a:p>
        </p:txBody>
      </p:sp>
      <p:sp>
        <p:nvSpPr>
          <p:cNvPr id="3" name="Rectangle 2"/>
          <p:cNvSpPr/>
          <p:nvPr/>
        </p:nvSpPr>
        <p:spPr>
          <a:xfrm>
            <a:off x="2464711" y="796404"/>
            <a:ext cx="1469861" cy="908542"/>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Rectangle 6"/>
          <p:cNvSpPr/>
          <p:nvPr/>
        </p:nvSpPr>
        <p:spPr>
          <a:xfrm>
            <a:off x="8461275" y="804548"/>
            <a:ext cx="1469861" cy="908542"/>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Title 1">
            <a:extLst>
              <a:ext uri="{FF2B5EF4-FFF2-40B4-BE49-F238E27FC236}">
                <a16:creationId xmlns:a16="http://schemas.microsoft.com/office/drawing/2014/main" id="{DD6BF5C7-0624-F145-B5D8-170DFE741008}"/>
              </a:ext>
            </a:extLst>
          </p:cNvPr>
          <p:cNvSpPr txBox="1">
            <a:spLocks/>
          </p:cNvSpPr>
          <p:nvPr/>
        </p:nvSpPr>
        <p:spPr>
          <a:xfrm>
            <a:off x="2072499" y="60762"/>
            <a:ext cx="8229600" cy="1143000"/>
          </a:xfrm>
          <a:prstGeom prst="rect">
            <a:avLst/>
          </a:prstGeom>
        </p:spPr>
        <p:txBody>
          <a:bodyPr/>
          <a:lstStyle>
            <a:lvl1pPr algn="ctr" defTabSz="914400" rtl="0" eaLnBrk="1" latinLnBrk="0" hangingPunct="1">
              <a:spcBef>
                <a:spcPct val="0"/>
              </a:spcBef>
              <a:buNone/>
              <a:defRPr sz="50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4000" dirty="0">
                <a:solidFill>
                  <a:srgbClr val="002060"/>
                </a:solidFill>
                <a:latin typeface="Arial Black"/>
                <a:cs typeface="Arial Black"/>
              </a:rPr>
              <a:t>Classification</a:t>
            </a:r>
          </a:p>
        </p:txBody>
      </p:sp>
    </p:spTree>
    <p:extLst>
      <p:ext uri="{BB962C8B-B14F-4D97-AF65-F5344CB8AC3E}">
        <p14:creationId xmlns:p14="http://schemas.microsoft.com/office/powerpoint/2010/main" val="3915015785"/>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74867" y="2142366"/>
            <a:ext cx="4256715" cy="3629397"/>
          </a:xfrm>
        </p:spPr>
        <p:txBody>
          <a:bodyPr>
            <a:normAutofit/>
          </a:bodyPr>
          <a:lstStyle/>
          <a:p>
            <a:pPr marL="0" indent="0">
              <a:buNone/>
            </a:pPr>
            <a:r>
              <a:rPr lang="en-GB" dirty="0" err="1">
                <a:latin typeface="Arial"/>
                <a:cs typeface="Arial"/>
              </a:rPr>
              <a:t>Epaississement</a:t>
            </a:r>
            <a:r>
              <a:rPr lang="en-GB" dirty="0">
                <a:latin typeface="Arial"/>
                <a:cs typeface="Arial"/>
              </a:rPr>
              <a:t> intimal</a:t>
            </a:r>
          </a:p>
          <a:p>
            <a:pPr lvl="1"/>
            <a:r>
              <a:rPr lang="en-GB" dirty="0" err="1">
                <a:latin typeface="Arial"/>
                <a:cs typeface="Arial"/>
              </a:rPr>
              <a:t>réversible</a:t>
            </a:r>
            <a:endParaRPr lang="en-GB" dirty="0">
              <a:latin typeface="Arial"/>
              <a:cs typeface="Arial"/>
            </a:endParaRPr>
          </a:p>
          <a:p>
            <a:pPr marL="0" indent="0">
              <a:buNone/>
            </a:pPr>
            <a:r>
              <a:rPr lang="en-GB" dirty="0" err="1">
                <a:latin typeface="Arial"/>
                <a:cs typeface="Arial"/>
              </a:rPr>
              <a:t>Xanthomas</a:t>
            </a:r>
            <a:r>
              <a:rPr lang="en-GB" dirty="0">
                <a:latin typeface="Arial"/>
                <a:cs typeface="Arial"/>
              </a:rPr>
              <a:t> </a:t>
            </a:r>
          </a:p>
          <a:p>
            <a:pPr lvl="1"/>
            <a:r>
              <a:rPr lang="en-GB" dirty="0">
                <a:latin typeface="Arial"/>
                <a:cs typeface="Arial"/>
              </a:rPr>
              <a:t>accumulation de </a:t>
            </a:r>
            <a:r>
              <a:rPr lang="en-GB" dirty="0" err="1">
                <a:latin typeface="Arial"/>
                <a:cs typeface="Arial"/>
              </a:rPr>
              <a:t>matériel</a:t>
            </a:r>
            <a:r>
              <a:rPr lang="en-GB" dirty="0">
                <a:latin typeface="Arial"/>
                <a:cs typeface="Arial"/>
              </a:rPr>
              <a:t> riche en </a:t>
            </a:r>
            <a:r>
              <a:rPr lang="en-GB" dirty="0" err="1">
                <a:latin typeface="Arial"/>
                <a:cs typeface="Arial"/>
              </a:rPr>
              <a:t>lipides</a:t>
            </a:r>
            <a:r>
              <a:rPr lang="en-GB" dirty="0">
                <a:latin typeface="Arial"/>
                <a:cs typeface="Arial"/>
              </a:rPr>
              <a:t> </a:t>
            </a:r>
            <a:r>
              <a:rPr lang="en-GB" dirty="0" err="1">
                <a:latin typeface="Arial"/>
                <a:cs typeface="Arial"/>
              </a:rPr>
              <a:t>dans</a:t>
            </a:r>
            <a:r>
              <a:rPr lang="en-GB" dirty="0">
                <a:latin typeface="Arial"/>
                <a:cs typeface="Arial"/>
              </a:rPr>
              <a:t> </a:t>
            </a:r>
            <a:r>
              <a:rPr lang="en-GB" dirty="0" err="1">
                <a:latin typeface="Arial"/>
                <a:cs typeface="Arial"/>
              </a:rPr>
              <a:t>l’intima</a:t>
            </a:r>
            <a:endParaRPr lang="en-GB" dirty="0">
              <a:latin typeface="Arial"/>
              <a:cs typeface="Arial"/>
            </a:endParaRPr>
          </a:p>
          <a:p>
            <a:pPr lvl="1"/>
            <a:r>
              <a:rPr lang="en-GB" dirty="0" err="1">
                <a:latin typeface="Arial"/>
                <a:cs typeface="Arial"/>
              </a:rPr>
              <a:t>réversible</a:t>
            </a:r>
            <a:r>
              <a:rPr lang="en-GB" dirty="0">
                <a:latin typeface="Arial"/>
                <a:cs typeface="Arial"/>
              </a:rPr>
              <a:t> </a:t>
            </a:r>
          </a:p>
        </p:txBody>
      </p:sp>
      <p:pic>
        <p:nvPicPr>
          <p:cNvPr id="5" name="Picture 4"/>
          <p:cNvPicPr>
            <a:picLocks noChangeAspect="1"/>
          </p:cNvPicPr>
          <p:nvPr/>
        </p:nvPicPr>
        <p:blipFill rotWithShape="1">
          <a:blip r:embed="rId2"/>
          <a:srcRect l="1863" r="3932"/>
          <a:stretch/>
        </p:blipFill>
        <p:spPr>
          <a:xfrm>
            <a:off x="5886545" y="1890966"/>
            <a:ext cx="4644758" cy="4132199"/>
          </a:xfrm>
          <a:prstGeom prst="rect">
            <a:avLst/>
          </a:prstGeom>
        </p:spPr>
      </p:pic>
      <p:sp>
        <p:nvSpPr>
          <p:cNvPr id="7" name="TextBox 6"/>
          <p:cNvSpPr txBox="1"/>
          <p:nvPr/>
        </p:nvSpPr>
        <p:spPr>
          <a:xfrm>
            <a:off x="6314364" y="6424503"/>
            <a:ext cx="4090195" cy="307777"/>
          </a:xfrm>
          <a:prstGeom prst="rect">
            <a:avLst/>
          </a:prstGeom>
          <a:noFill/>
        </p:spPr>
        <p:txBody>
          <a:bodyPr wrap="none" rtlCol="0">
            <a:spAutoFit/>
          </a:bodyPr>
          <a:lstStyle/>
          <a:p>
            <a:r>
              <a:rPr lang="en-GB" sz="1400" dirty="0" err="1">
                <a:latin typeface="Arial"/>
                <a:cs typeface="Arial"/>
              </a:rPr>
              <a:t>Arterioscler</a:t>
            </a:r>
            <a:r>
              <a:rPr lang="en-GB" sz="1400" dirty="0">
                <a:latin typeface="Arial"/>
                <a:cs typeface="Arial"/>
              </a:rPr>
              <a:t> </a:t>
            </a:r>
            <a:r>
              <a:rPr lang="en-GB" sz="1400" dirty="0" err="1">
                <a:latin typeface="Arial"/>
                <a:cs typeface="Arial"/>
              </a:rPr>
              <a:t>Thomb</a:t>
            </a:r>
            <a:r>
              <a:rPr lang="en-GB" sz="1400" dirty="0">
                <a:latin typeface="Arial"/>
                <a:cs typeface="Arial"/>
              </a:rPr>
              <a:t> </a:t>
            </a:r>
            <a:r>
              <a:rPr lang="en-GB" sz="1400" dirty="0" err="1">
                <a:latin typeface="Arial"/>
                <a:cs typeface="Arial"/>
              </a:rPr>
              <a:t>Vasc</a:t>
            </a:r>
            <a:r>
              <a:rPr lang="en-GB" sz="1400" dirty="0">
                <a:latin typeface="Arial"/>
                <a:cs typeface="Arial"/>
              </a:rPr>
              <a:t> </a:t>
            </a:r>
            <a:r>
              <a:rPr lang="en-GB" sz="1400" dirty="0" err="1">
                <a:latin typeface="Arial"/>
                <a:cs typeface="Arial"/>
              </a:rPr>
              <a:t>Biol</a:t>
            </a:r>
            <a:r>
              <a:rPr lang="en-GB" sz="1400" dirty="0">
                <a:latin typeface="Arial"/>
                <a:cs typeface="Arial"/>
              </a:rPr>
              <a:t> 2000;20:1262-1275</a:t>
            </a:r>
          </a:p>
        </p:txBody>
      </p:sp>
      <p:sp>
        <p:nvSpPr>
          <p:cNvPr id="2" name="TextBox 1"/>
          <p:cNvSpPr txBox="1"/>
          <p:nvPr/>
        </p:nvSpPr>
        <p:spPr>
          <a:xfrm>
            <a:off x="2995699" y="350588"/>
            <a:ext cx="6383328" cy="646331"/>
          </a:xfrm>
          <a:prstGeom prst="rect">
            <a:avLst/>
          </a:prstGeom>
          <a:noFill/>
        </p:spPr>
        <p:txBody>
          <a:bodyPr wrap="none" rtlCol="0">
            <a:spAutoFit/>
          </a:bodyPr>
          <a:lstStyle/>
          <a:p>
            <a:r>
              <a:rPr lang="en-GB" sz="3600" dirty="0">
                <a:solidFill>
                  <a:srgbClr val="002060"/>
                </a:solidFill>
                <a:latin typeface="Arial Black"/>
                <a:cs typeface="Arial Black"/>
              </a:rPr>
              <a:t> </a:t>
            </a:r>
            <a:r>
              <a:rPr lang="en-GB" sz="3600" dirty="0" err="1">
                <a:solidFill>
                  <a:srgbClr val="002060"/>
                </a:solidFill>
                <a:latin typeface="Arial Black"/>
                <a:cs typeface="Arial Black"/>
              </a:rPr>
              <a:t>lésions</a:t>
            </a:r>
            <a:r>
              <a:rPr lang="en-GB" sz="3600" dirty="0">
                <a:solidFill>
                  <a:srgbClr val="002060"/>
                </a:solidFill>
                <a:latin typeface="Arial Black"/>
                <a:cs typeface="Arial Black"/>
              </a:rPr>
              <a:t> </a:t>
            </a:r>
            <a:r>
              <a:rPr lang="en-GB" sz="3600" dirty="0" err="1">
                <a:solidFill>
                  <a:srgbClr val="002060"/>
                </a:solidFill>
                <a:latin typeface="Arial Black"/>
                <a:cs typeface="Arial Black"/>
              </a:rPr>
              <a:t>athéromateuses</a:t>
            </a:r>
            <a:endParaRPr lang="en-GB" sz="3600" dirty="0">
              <a:solidFill>
                <a:srgbClr val="002060"/>
              </a:solidFill>
              <a:latin typeface="Arial Black"/>
              <a:cs typeface="Arial Black"/>
            </a:endParaRPr>
          </a:p>
        </p:txBody>
      </p:sp>
    </p:spTree>
    <p:extLst>
      <p:ext uri="{BB962C8B-B14F-4D97-AF65-F5344CB8AC3E}">
        <p14:creationId xmlns:p14="http://schemas.microsoft.com/office/powerpoint/2010/main" val="19289798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6625" y="415685"/>
            <a:ext cx="8229600" cy="847966"/>
          </a:xfrm>
        </p:spPr>
        <p:txBody>
          <a:bodyPr>
            <a:noAutofit/>
          </a:bodyPr>
          <a:lstStyle/>
          <a:p>
            <a:pPr algn="ctr"/>
            <a:r>
              <a:rPr lang="en-GB" sz="3600" dirty="0" err="1">
                <a:solidFill>
                  <a:srgbClr val="002060"/>
                </a:solidFill>
                <a:latin typeface="Arial Black"/>
                <a:cs typeface="Arial Black"/>
              </a:rPr>
              <a:t>lésions</a:t>
            </a:r>
            <a:r>
              <a:rPr lang="en-GB" sz="3600" dirty="0">
                <a:solidFill>
                  <a:srgbClr val="002060"/>
                </a:solidFill>
                <a:latin typeface="Arial Black"/>
                <a:cs typeface="Arial Black"/>
              </a:rPr>
              <a:t> </a:t>
            </a:r>
            <a:r>
              <a:rPr lang="en-GB" sz="3600" dirty="0" err="1">
                <a:solidFill>
                  <a:srgbClr val="002060"/>
                </a:solidFill>
                <a:latin typeface="Arial Black"/>
                <a:cs typeface="Arial Black"/>
              </a:rPr>
              <a:t>athéromateuses</a:t>
            </a:r>
            <a:br>
              <a:rPr lang="en-GB" sz="3600" dirty="0">
                <a:solidFill>
                  <a:srgbClr val="002060"/>
                </a:solidFill>
                <a:latin typeface="Arial Black"/>
                <a:cs typeface="Arial Black"/>
              </a:rPr>
            </a:br>
            <a:endParaRPr lang="en-GB" sz="3600" dirty="0">
              <a:solidFill>
                <a:srgbClr val="002060"/>
              </a:solidFill>
            </a:endParaRPr>
          </a:p>
        </p:txBody>
      </p:sp>
      <p:pic>
        <p:nvPicPr>
          <p:cNvPr id="4" name="Picture 3"/>
          <p:cNvPicPr>
            <a:picLocks noChangeAspect="1"/>
          </p:cNvPicPr>
          <p:nvPr/>
        </p:nvPicPr>
        <p:blipFill rotWithShape="1">
          <a:blip r:embed="rId2"/>
          <a:srcRect l="5081" r="50409"/>
          <a:stretch/>
        </p:blipFill>
        <p:spPr>
          <a:xfrm>
            <a:off x="7603344" y="1517893"/>
            <a:ext cx="2492881" cy="4846317"/>
          </a:xfrm>
          <a:prstGeom prst="rect">
            <a:avLst/>
          </a:prstGeom>
        </p:spPr>
      </p:pic>
      <p:sp>
        <p:nvSpPr>
          <p:cNvPr id="6" name="Content Placeholder 2"/>
          <p:cNvSpPr>
            <a:spLocks noGrp="1"/>
          </p:cNvSpPr>
          <p:nvPr>
            <p:ph idx="1"/>
          </p:nvPr>
        </p:nvSpPr>
        <p:spPr>
          <a:xfrm>
            <a:off x="1199803" y="2071265"/>
            <a:ext cx="5386966" cy="4525963"/>
          </a:xfrm>
        </p:spPr>
        <p:txBody>
          <a:bodyPr>
            <a:normAutofit/>
          </a:bodyPr>
          <a:lstStyle/>
          <a:p>
            <a:pPr marL="0" indent="0">
              <a:buNone/>
            </a:pPr>
            <a:r>
              <a:rPr lang="en-GB" dirty="0" err="1"/>
              <a:t>Epaisseur</a:t>
            </a:r>
            <a:r>
              <a:rPr lang="en-GB" dirty="0"/>
              <a:t> </a:t>
            </a:r>
            <a:r>
              <a:rPr lang="en-GB" dirty="0" err="1"/>
              <a:t>intimale</a:t>
            </a:r>
            <a:r>
              <a:rPr lang="en-GB" dirty="0"/>
              <a:t> </a:t>
            </a:r>
            <a:r>
              <a:rPr lang="en-GB" dirty="0" err="1"/>
              <a:t>pathologique</a:t>
            </a:r>
            <a:endParaRPr lang="en-GB" dirty="0"/>
          </a:p>
          <a:p>
            <a:pPr lvl="1"/>
            <a:r>
              <a:rPr lang="en-GB" dirty="0" err="1"/>
              <a:t>Présence</a:t>
            </a:r>
            <a:r>
              <a:rPr lang="en-GB" dirty="0"/>
              <a:t> de </a:t>
            </a:r>
            <a:r>
              <a:rPr lang="en-GB" dirty="0" err="1"/>
              <a:t>petits</a:t>
            </a:r>
            <a:r>
              <a:rPr lang="en-GB" dirty="0"/>
              <a:t> pools </a:t>
            </a:r>
            <a:r>
              <a:rPr lang="en-GB" dirty="0" err="1"/>
              <a:t>lipidiques</a:t>
            </a:r>
            <a:r>
              <a:rPr lang="en-GB" dirty="0"/>
              <a:t> </a:t>
            </a:r>
          </a:p>
          <a:p>
            <a:pPr lvl="1"/>
            <a:r>
              <a:rPr lang="en-GB" dirty="0"/>
              <a:t>Sans </a:t>
            </a:r>
            <a:r>
              <a:rPr lang="en-GB" dirty="0" err="1"/>
              <a:t>déformation</a:t>
            </a:r>
            <a:r>
              <a:rPr lang="en-GB" dirty="0"/>
              <a:t> de la structure de </a:t>
            </a:r>
            <a:r>
              <a:rPr lang="en-GB" dirty="0" err="1"/>
              <a:t>l’intima</a:t>
            </a:r>
            <a:endParaRPr lang="en-GB" dirty="0"/>
          </a:p>
          <a:p>
            <a:pPr lvl="1"/>
            <a:r>
              <a:rPr lang="en-GB" dirty="0"/>
              <a:t>20 </a:t>
            </a:r>
            <a:r>
              <a:rPr lang="en-GB" dirty="0" err="1"/>
              <a:t>à</a:t>
            </a:r>
            <a:r>
              <a:rPr lang="en-GB" dirty="0"/>
              <a:t> 30 </a:t>
            </a:r>
            <a:r>
              <a:rPr lang="en-GB" dirty="0" err="1"/>
              <a:t>ans</a:t>
            </a:r>
            <a:endParaRPr lang="en-GB" dirty="0"/>
          </a:p>
        </p:txBody>
      </p:sp>
      <p:sp>
        <p:nvSpPr>
          <p:cNvPr id="7" name="TextBox 6"/>
          <p:cNvSpPr txBox="1"/>
          <p:nvPr/>
        </p:nvSpPr>
        <p:spPr>
          <a:xfrm>
            <a:off x="5799531" y="6446517"/>
            <a:ext cx="4731772" cy="369332"/>
          </a:xfrm>
          <a:prstGeom prst="rect">
            <a:avLst/>
          </a:prstGeom>
          <a:noFill/>
        </p:spPr>
        <p:txBody>
          <a:bodyPr wrap="none" rtlCol="0">
            <a:spAutoFit/>
          </a:bodyPr>
          <a:lstStyle/>
          <a:p>
            <a:r>
              <a:rPr lang="en-GB" dirty="0" err="1"/>
              <a:t>Arterioscler</a:t>
            </a:r>
            <a:r>
              <a:rPr lang="en-GB" dirty="0"/>
              <a:t> </a:t>
            </a:r>
            <a:r>
              <a:rPr lang="en-GB" dirty="0" err="1"/>
              <a:t>Thomb</a:t>
            </a:r>
            <a:r>
              <a:rPr lang="en-GB" dirty="0"/>
              <a:t> </a:t>
            </a:r>
            <a:r>
              <a:rPr lang="en-GB" dirty="0" err="1"/>
              <a:t>Vasc</a:t>
            </a:r>
            <a:r>
              <a:rPr lang="en-GB" dirty="0"/>
              <a:t> </a:t>
            </a:r>
            <a:r>
              <a:rPr lang="en-GB" dirty="0" err="1"/>
              <a:t>Biol</a:t>
            </a:r>
            <a:r>
              <a:rPr lang="en-GB" dirty="0"/>
              <a:t> 2000;20:1262-1275</a:t>
            </a:r>
          </a:p>
        </p:txBody>
      </p:sp>
    </p:spTree>
    <p:extLst>
      <p:ext uri="{BB962C8B-B14F-4D97-AF65-F5344CB8AC3E}">
        <p14:creationId xmlns:p14="http://schemas.microsoft.com/office/powerpoint/2010/main" val="875756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2499" y="796404"/>
            <a:ext cx="8024072" cy="513051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6749760" y="6379150"/>
            <a:ext cx="3918240" cy="30963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100" b="1" dirty="0" err="1">
                <a:latin typeface="Arial" charset="0"/>
              </a:rPr>
              <a:t>Renu</a:t>
            </a:r>
            <a:r>
              <a:rPr lang="en-GB" sz="1100" b="1" dirty="0">
                <a:latin typeface="Arial" charset="0"/>
              </a:rPr>
              <a:t> </a:t>
            </a:r>
            <a:r>
              <a:rPr lang="en-GB" sz="1100" b="1" dirty="0" err="1">
                <a:latin typeface="Arial" charset="0"/>
              </a:rPr>
              <a:t>Virmani</a:t>
            </a:r>
            <a:r>
              <a:rPr lang="en-GB" sz="1100" b="1" dirty="0">
                <a:latin typeface="Arial" charset="0"/>
              </a:rPr>
              <a:t> et al. </a:t>
            </a:r>
            <a:r>
              <a:rPr lang="en-GB" sz="1100" b="1" dirty="0" err="1">
                <a:latin typeface="Arial" charset="0"/>
              </a:rPr>
              <a:t>Arterioscler</a:t>
            </a:r>
            <a:r>
              <a:rPr lang="en-GB" sz="1100" b="1" dirty="0">
                <a:latin typeface="Arial" charset="0"/>
              </a:rPr>
              <a:t> </a:t>
            </a:r>
            <a:r>
              <a:rPr lang="en-GB" sz="1100" b="1" dirty="0" err="1">
                <a:latin typeface="Arial" charset="0"/>
              </a:rPr>
              <a:t>Thromb</a:t>
            </a:r>
            <a:r>
              <a:rPr lang="en-GB" sz="1100" b="1" dirty="0">
                <a:latin typeface="Arial" charset="0"/>
              </a:rPr>
              <a:t> </a:t>
            </a:r>
            <a:r>
              <a:rPr lang="en-GB" sz="1100" b="1" dirty="0" err="1">
                <a:latin typeface="Arial" charset="0"/>
              </a:rPr>
              <a:t>Vasc</a:t>
            </a:r>
            <a:r>
              <a:rPr lang="en-GB" sz="1100" b="1" dirty="0">
                <a:latin typeface="Arial" charset="0"/>
              </a:rPr>
              <a:t> Biol. 2000;20:1262-1275</a:t>
            </a:r>
          </a:p>
        </p:txBody>
      </p:sp>
      <p:sp>
        <p:nvSpPr>
          <p:cNvPr id="5" name="Rectangle 4"/>
          <p:cNvSpPr/>
          <p:nvPr/>
        </p:nvSpPr>
        <p:spPr>
          <a:xfrm>
            <a:off x="5476412" y="796405"/>
            <a:ext cx="1273349" cy="810383"/>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11884181"/>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1397" y="101532"/>
            <a:ext cx="11188930" cy="1143000"/>
          </a:xfrm>
        </p:spPr>
        <p:txBody>
          <a:bodyPr>
            <a:noAutofit/>
          </a:bodyPr>
          <a:lstStyle/>
          <a:p>
            <a:r>
              <a:rPr lang="en-GB" sz="3600" dirty="0">
                <a:solidFill>
                  <a:srgbClr val="002060"/>
                </a:solidFill>
                <a:latin typeface="Arial Black"/>
                <a:cs typeface="Arial Black"/>
              </a:rPr>
              <a:t>Formation du corps </a:t>
            </a:r>
            <a:r>
              <a:rPr lang="en-GB" sz="3600" dirty="0" err="1">
                <a:solidFill>
                  <a:srgbClr val="002060"/>
                </a:solidFill>
                <a:latin typeface="Arial Black"/>
                <a:cs typeface="Arial Black"/>
              </a:rPr>
              <a:t>lipidique</a:t>
            </a:r>
            <a:r>
              <a:rPr lang="en-GB" sz="3600" dirty="0">
                <a:solidFill>
                  <a:srgbClr val="002060"/>
                </a:solidFill>
                <a:latin typeface="Arial Black"/>
                <a:cs typeface="Arial Black"/>
              </a:rPr>
              <a:t> </a:t>
            </a:r>
            <a:r>
              <a:rPr lang="en-GB" sz="3600" dirty="0" err="1">
                <a:solidFill>
                  <a:srgbClr val="002060"/>
                </a:solidFill>
                <a:latin typeface="Arial Black"/>
                <a:cs typeface="Arial Black"/>
              </a:rPr>
              <a:t>ou</a:t>
            </a:r>
            <a:r>
              <a:rPr lang="en-GB" sz="3600" dirty="0">
                <a:solidFill>
                  <a:srgbClr val="002060"/>
                </a:solidFill>
                <a:latin typeface="Arial Black"/>
                <a:cs typeface="Arial Black"/>
              </a:rPr>
              <a:t> </a:t>
            </a:r>
            <a:r>
              <a:rPr lang="en-GB" sz="3600" dirty="0" err="1">
                <a:solidFill>
                  <a:srgbClr val="002060"/>
                </a:solidFill>
                <a:latin typeface="Arial Black"/>
                <a:cs typeface="Arial Black"/>
              </a:rPr>
              <a:t>nécrotique</a:t>
            </a:r>
            <a:r>
              <a:rPr lang="en-GB" sz="3600" dirty="0">
                <a:solidFill>
                  <a:srgbClr val="002060"/>
                </a:solidFill>
                <a:latin typeface="Arial Black"/>
                <a:cs typeface="Arial Black"/>
              </a:rPr>
              <a:t> </a:t>
            </a:r>
          </a:p>
        </p:txBody>
      </p:sp>
      <p:sp>
        <p:nvSpPr>
          <p:cNvPr id="3" name="Content Placeholder 2"/>
          <p:cNvSpPr>
            <a:spLocks noGrp="1"/>
          </p:cNvSpPr>
          <p:nvPr>
            <p:ph idx="1"/>
          </p:nvPr>
        </p:nvSpPr>
        <p:spPr>
          <a:xfrm>
            <a:off x="1451536" y="1523318"/>
            <a:ext cx="5217280" cy="4423561"/>
          </a:xfrm>
        </p:spPr>
        <p:txBody>
          <a:bodyPr>
            <a:normAutofit/>
          </a:bodyPr>
          <a:lstStyle/>
          <a:p>
            <a:pPr marL="0" indent="0" algn="ctr">
              <a:buNone/>
            </a:pPr>
            <a:r>
              <a:rPr lang="en-GB" dirty="0">
                <a:latin typeface="Arial"/>
                <a:cs typeface="Arial"/>
              </a:rPr>
              <a:t>Confluence de petits pools </a:t>
            </a:r>
            <a:r>
              <a:rPr lang="en-GB" dirty="0" err="1">
                <a:latin typeface="Arial"/>
                <a:cs typeface="Arial"/>
              </a:rPr>
              <a:t>lipidiques</a:t>
            </a:r>
            <a:r>
              <a:rPr lang="en-GB" dirty="0">
                <a:latin typeface="Arial"/>
                <a:cs typeface="Arial"/>
              </a:rPr>
              <a:t> en un </a:t>
            </a:r>
            <a:r>
              <a:rPr lang="en-GB" dirty="0" err="1">
                <a:latin typeface="Arial"/>
                <a:cs typeface="Arial"/>
              </a:rPr>
              <a:t>seul</a:t>
            </a:r>
            <a:r>
              <a:rPr lang="en-GB" dirty="0">
                <a:latin typeface="Arial"/>
                <a:cs typeface="Arial"/>
              </a:rPr>
              <a:t> corps </a:t>
            </a:r>
            <a:r>
              <a:rPr lang="en-GB" dirty="0" err="1">
                <a:latin typeface="Arial"/>
                <a:cs typeface="Arial"/>
              </a:rPr>
              <a:t>lipidique</a:t>
            </a:r>
            <a:r>
              <a:rPr lang="en-GB" dirty="0">
                <a:latin typeface="Arial"/>
                <a:cs typeface="Arial"/>
              </a:rPr>
              <a:t> </a:t>
            </a:r>
          </a:p>
          <a:p>
            <a:pPr marL="0" indent="0" algn="ctr">
              <a:buNone/>
            </a:pPr>
            <a:endParaRPr lang="en-GB" dirty="0">
              <a:latin typeface="Arial"/>
              <a:cs typeface="Arial"/>
            </a:endParaRPr>
          </a:p>
          <a:p>
            <a:pPr marL="0" indent="0" algn="ctr">
              <a:buNone/>
            </a:pPr>
            <a:r>
              <a:rPr lang="en-GB" dirty="0">
                <a:latin typeface="Arial"/>
                <a:cs typeface="Arial"/>
              </a:rPr>
              <a:t>Modification </a:t>
            </a:r>
            <a:r>
              <a:rPr lang="en-GB" dirty="0" err="1">
                <a:latin typeface="Arial"/>
                <a:cs typeface="Arial"/>
              </a:rPr>
              <a:t>irréversible</a:t>
            </a:r>
            <a:r>
              <a:rPr lang="en-GB" dirty="0">
                <a:latin typeface="Arial"/>
                <a:cs typeface="Arial"/>
              </a:rPr>
              <a:t> de la structure </a:t>
            </a:r>
            <a:r>
              <a:rPr lang="en-GB" dirty="0" err="1">
                <a:latin typeface="Arial"/>
                <a:cs typeface="Arial"/>
              </a:rPr>
              <a:t>intimale</a:t>
            </a:r>
            <a:endParaRPr lang="en-GB" dirty="0">
              <a:latin typeface="Arial"/>
              <a:cs typeface="Arial"/>
            </a:endParaRPr>
          </a:p>
          <a:p>
            <a:pPr marL="0" indent="0" algn="ctr">
              <a:buNone/>
            </a:pPr>
            <a:endParaRPr lang="en-GB" dirty="0">
              <a:latin typeface="Arial"/>
              <a:cs typeface="Arial"/>
            </a:endParaRPr>
          </a:p>
          <a:p>
            <a:pPr marL="0" indent="0" algn="ctr">
              <a:buNone/>
            </a:pPr>
            <a:r>
              <a:rPr lang="en-GB" dirty="0" err="1">
                <a:latin typeface="Arial"/>
                <a:cs typeface="Arial"/>
              </a:rPr>
              <a:t>Débrits</a:t>
            </a:r>
            <a:r>
              <a:rPr lang="en-GB" dirty="0">
                <a:latin typeface="Arial"/>
                <a:cs typeface="Arial"/>
              </a:rPr>
              <a:t> </a:t>
            </a:r>
            <a:r>
              <a:rPr lang="en-GB" dirty="0" err="1">
                <a:latin typeface="Arial"/>
                <a:cs typeface="Arial"/>
              </a:rPr>
              <a:t>cellulaires</a:t>
            </a:r>
            <a:r>
              <a:rPr lang="en-GB" dirty="0">
                <a:latin typeface="Arial"/>
                <a:cs typeface="Arial"/>
              </a:rPr>
              <a:t> et </a:t>
            </a:r>
            <a:r>
              <a:rPr lang="en-GB" dirty="0" err="1">
                <a:latin typeface="Arial"/>
                <a:cs typeface="Arial"/>
              </a:rPr>
              <a:t>lipidiques</a:t>
            </a:r>
            <a:endParaRPr lang="en-GB" dirty="0">
              <a:latin typeface="Arial"/>
              <a:cs typeface="Arial"/>
            </a:endParaRPr>
          </a:p>
          <a:p>
            <a:pPr marL="0" indent="0" algn="ctr">
              <a:buNone/>
            </a:pPr>
            <a:r>
              <a:rPr lang="en-GB" dirty="0" err="1">
                <a:latin typeface="Arial"/>
                <a:cs typeface="Arial"/>
              </a:rPr>
              <a:t>Nécrose</a:t>
            </a:r>
            <a:r>
              <a:rPr lang="en-GB" dirty="0">
                <a:latin typeface="Arial"/>
                <a:cs typeface="Arial"/>
              </a:rPr>
              <a:t> et </a:t>
            </a:r>
            <a:r>
              <a:rPr lang="en-GB" dirty="0" err="1">
                <a:latin typeface="Arial"/>
                <a:cs typeface="Arial"/>
              </a:rPr>
              <a:t>apoptose</a:t>
            </a:r>
            <a:r>
              <a:rPr lang="en-GB" dirty="0">
                <a:latin typeface="Arial"/>
                <a:cs typeface="Arial"/>
              </a:rPr>
              <a:t> </a:t>
            </a:r>
          </a:p>
        </p:txBody>
      </p:sp>
      <p:sp>
        <p:nvSpPr>
          <p:cNvPr id="4" name="TextBox 3"/>
          <p:cNvSpPr txBox="1"/>
          <p:nvPr/>
        </p:nvSpPr>
        <p:spPr>
          <a:xfrm>
            <a:off x="3016945" y="6121055"/>
            <a:ext cx="2846452" cy="461665"/>
          </a:xfrm>
          <a:prstGeom prst="rect">
            <a:avLst/>
          </a:prstGeom>
          <a:noFill/>
        </p:spPr>
        <p:txBody>
          <a:bodyPr wrap="none" rtlCol="0">
            <a:spAutoFit/>
          </a:bodyPr>
          <a:lstStyle/>
          <a:p>
            <a:r>
              <a:rPr lang="en-GB" sz="2400" dirty="0">
                <a:solidFill>
                  <a:srgbClr val="C00000"/>
                </a:solidFill>
                <a:latin typeface="Arial"/>
                <a:cs typeface="Arial"/>
              </a:rPr>
              <a:t>FIBROATHEROME</a:t>
            </a:r>
          </a:p>
        </p:txBody>
      </p:sp>
      <p:sp>
        <p:nvSpPr>
          <p:cNvPr id="5" name="Right Arrow 4"/>
          <p:cNvSpPr/>
          <p:nvPr/>
        </p:nvSpPr>
        <p:spPr>
          <a:xfrm>
            <a:off x="1840095" y="6117947"/>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rotWithShape="1">
          <a:blip r:embed="rId2"/>
          <a:srcRect l="51519" r="3822"/>
          <a:stretch/>
        </p:blipFill>
        <p:spPr>
          <a:xfrm>
            <a:off x="7673896" y="1194040"/>
            <a:ext cx="2715334" cy="5261241"/>
          </a:xfrm>
          <a:prstGeom prst="rect">
            <a:avLst/>
          </a:prstGeom>
        </p:spPr>
      </p:pic>
      <p:sp>
        <p:nvSpPr>
          <p:cNvPr id="7" name="TextBox 6"/>
          <p:cNvSpPr txBox="1"/>
          <p:nvPr/>
        </p:nvSpPr>
        <p:spPr>
          <a:xfrm>
            <a:off x="6577806" y="6448691"/>
            <a:ext cx="4090195" cy="307777"/>
          </a:xfrm>
          <a:prstGeom prst="rect">
            <a:avLst/>
          </a:prstGeom>
          <a:noFill/>
        </p:spPr>
        <p:txBody>
          <a:bodyPr wrap="none" rtlCol="0">
            <a:spAutoFit/>
          </a:bodyPr>
          <a:lstStyle/>
          <a:p>
            <a:r>
              <a:rPr lang="en-GB" sz="1400" dirty="0" err="1">
                <a:latin typeface="Arial"/>
                <a:cs typeface="Arial"/>
              </a:rPr>
              <a:t>Arterioscler</a:t>
            </a:r>
            <a:r>
              <a:rPr lang="en-GB" sz="1400" dirty="0">
                <a:latin typeface="Arial"/>
                <a:cs typeface="Arial"/>
              </a:rPr>
              <a:t> </a:t>
            </a:r>
            <a:r>
              <a:rPr lang="en-GB" sz="1400" dirty="0" err="1">
                <a:latin typeface="Arial"/>
                <a:cs typeface="Arial"/>
              </a:rPr>
              <a:t>Thomb</a:t>
            </a:r>
            <a:r>
              <a:rPr lang="en-GB" sz="1400" dirty="0">
                <a:latin typeface="Arial"/>
                <a:cs typeface="Arial"/>
              </a:rPr>
              <a:t> </a:t>
            </a:r>
            <a:r>
              <a:rPr lang="en-GB" sz="1400" dirty="0" err="1">
                <a:latin typeface="Arial"/>
                <a:cs typeface="Arial"/>
              </a:rPr>
              <a:t>Vasc</a:t>
            </a:r>
            <a:r>
              <a:rPr lang="en-GB" sz="1400" dirty="0">
                <a:latin typeface="Arial"/>
                <a:cs typeface="Arial"/>
              </a:rPr>
              <a:t> </a:t>
            </a:r>
            <a:r>
              <a:rPr lang="en-GB" sz="1400" dirty="0" err="1">
                <a:latin typeface="Arial"/>
                <a:cs typeface="Arial"/>
              </a:rPr>
              <a:t>Biol</a:t>
            </a:r>
            <a:r>
              <a:rPr lang="en-GB" sz="1400" dirty="0">
                <a:latin typeface="Arial"/>
                <a:cs typeface="Arial"/>
              </a:rPr>
              <a:t> 2000;20:1262-1275</a:t>
            </a:r>
          </a:p>
        </p:txBody>
      </p:sp>
    </p:spTree>
    <p:extLst>
      <p:ext uri="{BB962C8B-B14F-4D97-AF65-F5344CB8AC3E}">
        <p14:creationId xmlns:p14="http://schemas.microsoft.com/office/powerpoint/2010/main" val="26687551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7458" y="140900"/>
            <a:ext cx="10515600" cy="1325563"/>
          </a:xfrm>
        </p:spPr>
        <p:txBody>
          <a:bodyPr>
            <a:normAutofit/>
          </a:bodyPr>
          <a:lstStyle/>
          <a:p>
            <a:pPr algn="ctr"/>
            <a:r>
              <a:rPr lang="en-GB" sz="3600" dirty="0" err="1">
                <a:solidFill>
                  <a:srgbClr val="002060"/>
                </a:solidFill>
                <a:latin typeface="Arial Black"/>
                <a:cs typeface="Arial Black"/>
              </a:rPr>
              <a:t>Angiogénèse</a:t>
            </a:r>
            <a:endParaRPr lang="en-GB" sz="3600" dirty="0">
              <a:solidFill>
                <a:srgbClr val="002060"/>
              </a:solidFill>
              <a:latin typeface="Arial Black"/>
              <a:cs typeface="Arial Black"/>
            </a:endParaRPr>
          </a:p>
        </p:txBody>
      </p:sp>
      <p:sp>
        <p:nvSpPr>
          <p:cNvPr id="3" name="Content Placeholder 2"/>
          <p:cNvSpPr>
            <a:spLocks noGrp="1"/>
          </p:cNvSpPr>
          <p:nvPr>
            <p:ph idx="1"/>
          </p:nvPr>
        </p:nvSpPr>
        <p:spPr>
          <a:xfrm>
            <a:off x="515390" y="1757833"/>
            <a:ext cx="4898332" cy="4525963"/>
          </a:xfrm>
        </p:spPr>
        <p:txBody>
          <a:bodyPr>
            <a:normAutofit fontScale="92500" lnSpcReduction="10000"/>
          </a:bodyPr>
          <a:lstStyle/>
          <a:p>
            <a:pPr marL="0" indent="0" algn="ctr">
              <a:buNone/>
            </a:pPr>
            <a:r>
              <a:rPr lang="en-GB" dirty="0">
                <a:latin typeface="Arial"/>
                <a:cs typeface="Arial"/>
              </a:rPr>
              <a:t>Formation de </a:t>
            </a:r>
            <a:r>
              <a:rPr lang="en-GB" dirty="0" err="1">
                <a:latin typeface="Arial"/>
                <a:cs typeface="Arial"/>
              </a:rPr>
              <a:t>néo-vaisseaux</a:t>
            </a:r>
            <a:r>
              <a:rPr lang="en-GB" dirty="0">
                <a:latin typeface="Arial"/>
                <a:cs typeface="Arial"/>
              </a:rPr>
              <a:t> </a:t>
            </a:r>
            <a:r>
              <a:rPr lang="en-GB" dirty="0" err="1">
                <a:latin typeface="Arial"/>
                <a:cs typeface="Arial"/>
              </a:rPr>
              <a:t>dépendant</a:t>
            </a:r>
            <a:r>
              <a:rPr lang="en-GB" dirty="0">
                <a:latin typeface="Arial"/>
                <a:cs typeface="Arial"/>
              </a:rPr>
              <a:t> des vasa vasorum</a:t>
            </a:r>
          </a:p>
          <a:p>
            <a:pPr marL="0" indent="0" algn="ctr">
              <a:buNone/>
            </a:pPr>
            <a:endParaRPr lang="en-GB" dirty="0">
              <a:latin typeface="Arial"/>
              <a:cs typeface="Arial"/>
            </a:endParaRPr>
          </a:p>
          <a:p>
            <a:pPr marL="0" indent="0" algn="ctr">
              <a:buNone/>
            </a:pPr>
            <a:r>
              <a:rPr lang="en-GB" dirty="0" err="1">
                <a:latin typeface="Arial"/>
                <a:cs typeface="Arial"/>
              </a:rPr>
              <a:t>Produit</a:t>
            </a:r>
            <a:r>
              <a:rPr lang="en-GB" dirty="0">
                <a:latin typeface="Arial"/>
                <a:cs typeface="Arial"/>
              </a:rPr>
              <a:t> </a:t>
            </a:r>
            <a:r>
              <a:rPr lang="en-GB" dirty="0" err="1">
                <a:latin typeface="Arial"/>
                <a:cs typeface="Arial"/>
              </a:rPr>
              <a:t>une</a:t>
            </a:r>
            <a:r>
              <a:rPr lang="en-GB" dirty="0">
                <a:latin typeface="Arial"/>
                <a:cs typeface="Arial"/>
              </a:rPr>
              <a:t> </a:t>
            </a:r>
            <a:r>
              <a:rPr lang="en-GB" dirty="0" err="1">
                <a:latin typeface="Arial"/>
                <a:cs typeface="Arial"/>
              </a:rPr>
              <a:t>autre</a:t>
            </a:r>
            <a:r>
              <a:rPr lang="en-GB" dirty="0">
                <a:latin typeface="Arial"/>
                <a:cs typeface="Arial"/>
              </a:rPr>
              <a:t> entrée de monocytes et de cellules immunes</a:t>
            </a:r>
          </a:p>
          <a:p>
            <a:pPr marL="0" indent="0" algn="ctr">
              <a:buNone/>
            </a:pPr>
            <a:endParaRPr lang="en-GB" dirty="0">
              <a:latin typeface="Arial"/>
              <a:cs typeface="Arial"/>
            </a:endParaRPr>
          </a:p>
          <a:p>
            <a:pPr marL="0" indent="0" algn="ctr">
              <a:buNone/>
            </a:pPr>
            <a:r>
              <a:rPr lang="en-GB" dirty="0" err="1">
                <a:latin typeface="Arial"/>
                <a:cs typeface="Arial"/>
              </a:rPr>
              <a:t>Hémorragies</a:t>
            </a:r>
            <a:r>
              <a:rPr lang="en-GB" dirty="0">
                <a:latin typeface="Arial"/>
                <a:cs typeface="Arial"/>
              </a:rPr>
              <a:t> intra-plaque </a:t>
            </a:r>
          </a:p>
          <a:p>
            <a:pPr marL="0" indent="0" algn="ctr">
              <a:buNone/>
            </a:pPr>
            <a:endParaRPr lang="en-GB" dirty="0">
              <a:latin typeface="Arial"/>
              <a:cs typeface="Arial"/>
            </a:endParaRPr>
          </a:p>
          <a:p>
            <a:pPr marL="0" indent="0" algn="ctr">
              <a:buNone/>
            </a:pPr>
            <a:r>
              <a:rPr lang="en-GB" dirty="0">
                <a:latin typeface="Arial"/>
                <a:cs typeface="Arial"/>
              </a:rPr>
              <a:t>Expansion du corps </a:t>
            </a:r>
            <a:r>
              <a:rPr lang="en-GB" dirty="0" err="1">
                <a:latin typeface="Arial"/>
                <a:cs typeface="Arial"/>
              </a:rPr>
              <a:t>nécrotique</a:t>
            </a:r>
            <a:r>
              <a:rPr lang="en-GB" dirty="0">
                <a:latin typeface="Arial"/>
                <a:cs typeface="Arial"/>
              </a:rPr>
              <a:t> et de </a:t>
            </a:r>
            <a:r>
              <a:rPr lang="en-GB" dirty="0" err="1">
                <a:latin typeface="Arial"/>
                <a:cs typeface="Arial"/>
              </a:rPr>
              <a:t>l’inflammation</a:t>
            </a:r>
            <a:r>
              <a:rPr lang="en-GB" dirty="0">
                <a:latin typeface="Arial"/>
                <a:cs typeface="Arial"/>
              </a:rPr>
              <a:t> locale </a:t>
            </a:r>
          </a:p>
        </p:txBody>
      </p:sp>
      <p:pic>
        <p:nvPicPr>
          <p:cNvPr id="4" name="Picture 3"/>
          <p:cNvPicPr>
            <a:picLocks noChangeAspect="1"/>
          </p:cNvPicPr>
          <p:nvPr/>
        </p:nvPicPr>
        <p:blipFill rotWithShape="1">
          <a:blip r:embed="rId2"/>
          <a:srcRect l="3443" r="4580" b="7557"/>
          <a:stretch/>
        </p:blipFill>
        <p:spPr>
          <a:xfrm>
            <a:off x="5960181" y="1757833"/>
            <a:ext cx="5692877" cy="4144300"/>
          </a:xfrm>
          <a:prstGeom prst="rect">
            <a:avLst/>
          </a:prstGeom>
        </p:spPr>
      </p:pic>
      <p:sp>
        <p:nvSpPr>
          <p:cNvPr id="5" name="TextBox 4"/>
          <p:cNvSpPr txBox="1"/>
          <p:nvPr/>
        </p:nvSpPr>
        <p:spPr>
          <a:xfrm>
            <a:off x="6578301" y="6114519"/>
            <a:ext cx="3518511" cy="338554"/>
          </a:xfrm>
          <a:prstGeom prst="rect">
            <a:avLst/>
          </a:prstGeom>
          <a:noFill/>
        </p:spPr>
        <p:txBody>
          <a:bodyPr wrap="none" rtlCol="0">
            <a:spAutoFit/>
          </a:bodyPr>
          <a:lstStyle/>
          <a:p>
            <a:r>
              <a:rPr lang="en-GB" sz="1600" dirty="0">
                <a:latin typeface="Arial"/>
                <a:cs typeface="Arial"/>
              </a:rPr>
              <a:t>Cardiovascular Pathology, </a:t>
            </a:r>
            <a:r>
              <a:rPr lang="en-GB" sz="1600" dirty="0" err="1">
                <a:latin typeface="Arial"/>
                <a:cs typeface="Arial"/>
              </a:rPr>
              <a:t>Virmani</a:t>
            </a:r>
            <a:r>
              <a:rPr lang="en-GB" sz="1600" dirty="0">
                <a:latin typeface="Arial"/>
                <a:cs typeface="Arial"/>
              </a:rPr>
              <a:t> R</a:t>
            </a:r>
          </a:p>
        </p:txBody>
      </p:sp>
    </p:spTree>
    <p:extLst>
      <p:ext uri="{BB962C8B-B14F-4D97-AF65-F5344CB8AC3E}">
        <p14:creationId xmlns:p14="http://schemas.microsoft.com/office/powerpoint/2010/main" val="16692495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902868" y="159221"/>
            <a:ext cx="10515600" cy="1325563"/>
          </a:xfrm>
        </p:spPr>
        <p:txBody>
          <a:bodyPr>
            <a:normAutofit/>
          </a:bodyPr>
          <a:lstStyle/>
          <a:p>
            <a:r>
              <a:rPr lang="fr-FR" dirty="0">
                <a:hlinkClick r:id="rId2"/>
              </a:rPr>
              <a:t>https://www.socrative.com</a:t>
            </a:r>
            <a:br>
              <a:rPr lang="fr-FR" dirty="0"/>
            </a:br>
            <a:endParaRPr lang="fr-FR" dirty="0"/>
          </a:p>
        </p:txBody>
      </p:sp>
      <p:pic>
        <p:nvPicPr>
          <p:cNvPr id="1027" name="Picture 3"/>
          <p:cNvPicPr>
            <a:picLocks noChangeAspect="1" noChangeArrowheads="1"/>
          </p:cNvPicPr>
          <p:nvPr/>
        </p:nvPicPr>
        <p:blipFill>
          <a:blip r:embed="rId3" cstate="print"/>
          <a:srcRect/>
          <a:stretch>
            <a:fillRect/>
          </a:stretch>
        </p:blipFill>
        <p:spPr bwMode="auto">
          <a:xfrm>
            <a:off x="1808558" y="1347596"/>
            <a:ext cx="8266467" cy="5259048"/>
          </a:xfrm>
          <a:prstGeom prst="rect">
            <a:avLst/>
          </a:prstGeom>
          <a:noFill/>
          <a:ln w="9525">
            <a:noFill/>
            <a:miter lim="800000"/>
            <a:headEnd/>
            <a:tailEnd/>
          </a:ln>
        </p:spPr>
      </p:pic>
      <p:sp>
        <p:nvSpPr>
          <p:cNvPr id="6" name="Rectangle 5"/>
          <p:cNvSpPr/>
          <p:nvPr/>
        </p:nvSpPr>
        <p:spPr>
          <a:xfrm>
            <a:off x="7680176" y="1484784"/>
            <a:ext cx="1152128" cy="5760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p:cNvSpPr txBox="1"/>
          <p:nvPr/>
        </p:nvSpPr>
        <p:spPr>
          <a:xfrm>
            <a:off x="4583833" y="908720"/>
            <a:ext cx="2842445" cy="369332"/>
          </a:xfrm>
          <a:prstGeom prst="rect">
            <a:avLst/>
          </a:prstGeom>
          <a:noFill/>
        </p:spPr>
        <p:txBody>
          <a:bodyPr wrap="none" rtlCol="0">
            <a:spAutoFit/>
          </a:bodyPr>
          <a:lstStyle/>
          <a:p>
            <a:r>
              <a:rPr lang="fr-FR" dirty="0"/>
              <a:t>Nom de la salle: DIDIER5359</a:t>
            </a:r>
          </a:p>
        </p:txBody>
      </p:sp>
      <p:pic>
        <p:nvPicPr>
          <p:cNvPr id="8" name="Picture 2">
            <a:extLst>
              <a:ext uri="{FF2B5EF4-FFF2-40B4-BE49-F238E27FC236}">
                <a16:creationId xmlns:a16="http://schemas.microsoft.com/office/drawing/2014/main" id="{9B36E293-6DDA-A448-8F31-041A4CBAF951}"/>
              </a:ext>
            </a:extLst>
          </p:cNvPr>
          <p:cNvPicPr>
            <a:picLocks noChangeAspect="1"/>
          </p:cNvPicPr>
          <p:nvPr/>
        </p:nvPicPr>
        <p:blipFill>
          <a:blip r:embed="rId4" cstate="print"/>
          <a:stretch>
            <a:fillRect/>
          </a:stretch>
        </p:blipFill>
        <p:spPr>
          <a:xfrm>
            <a:off x="4849841" y="2831406"/>
            <a:ext cx="4826174" cy="3438834"/>
          </a:xfrm>
          <a:prstGeom prst="rect">
            <a:avLst/>
          </a:prstGeom>
        </p:spPr>
      </p:pic>
    </p:spTree>
    <p:extLst>
      <p:ext uri="{BB962C8B-B14F-4D97-AF65-F5344CB8AC3E}">
        <p14:creationId xmlns:p14="http://schemas.microsoft.com/office/powerpoint/2010/main" val="1009820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7839"/>
            <a:ext cx="10515600" cy="1325563"/>
          </a:xfrm>
        </p:spPr>
        <p:txBody>
          <a:bodyPr>
            <a:normAutofit/>
          </a:bodyPr>
          <a:lstStyle/>
          <a:p>
            <a:pPr algn="ctr"/>
            <a:r>
              <a:rPr lang="en-GB" sz="3600" dirty="0" err="1">
                <a:solidFill>
                  <a:srgbClr val="002060"/>
                </a:solidFill>
                <a:latin typeface="Arial Black"/>
                <a:cs typeface="Arial Black"/>
              </a:rPr>
              <a:t>Fibrose</a:t>
            </a:r>
            <a:r>
              <a:rPr lang="en-GB" sz="3600" dirty="0">
                <a:solidFill>
                  <a:srgbClr val="002060"/>
                </a:solidFill>
                <a:latin typeface="Arial Black"/>
                <a:cs typeface="Arial Black"/>
              </a:rPr>
              <a:t> et Calcification</a:t>
            </a:r>
          </a:p>
        </p:txBody>
      </p:sp>
      <p:sp>
        <p:nvSpPr>
          <p:cNvPr id="3" name="Content Placeholder 2"/>
          <p:cNvSpPr>
            <a:spLocks noGrp="1"/>
          </p:cNvSpPr>
          <p:nvPr>
            <p:ph idx="1"/>
          </p:nvPr>
        </p:nvSpPr>
        <p:spPr>
          <a:xfrm>
            <a:off x="955537" y="1540699"/>
            <a:ext cx="5187063" cy="4878780"/>
          </a:xfrm>
        </p:spPr>
        <p:txBody>
          <a:bodyPr>
            <a:normAutofit fontScale="85000" lnSpcReduction="20000"/>
          </a:bodyPr>
          <a:lstStyle/>
          <a:p>
            <a:pPr marL="0" indent="0" algn="ctr">
              <a:buNone/>
            </a:pPr>
            <a:r>
              <a:rPr lang="en-GB" dirty="0">
                <a:latin typeface="Arial"/>
                <a:cs typeface="Arial"/>
              </a:rPr>
              <a:t>Production par les cellules </a:t>
            </a:r>
            <a:r>
              <a:rPr lang="en-GB" dirty="0" err="1">
                <a:latin typeface="Arial"/>
                <a:cs typeface="Arial"/>
              </a:rPr>
              <a:t>musculaires</a:t>
            </a:r>
            <a:r>
              <a:rPr lang="en-GB" dirty="0">
                <a:latin typeface="Arial"/>
                <a:cs typeface="Arial"/>
              </a:rPr>
              <a:t> </a:t>
            </a:r>
            <a:r>
              <a:rPr lang="en-GB" dirty="0" err="1">
                <a:latin typeface="Arial"/>
                <a:cs typeface="Arial"/>
              </a:rPr>
              <a:t>lisses</a:t>
            </a:r>
            <a:r>
              <a:rPr lang="en-GB" dirty="0">
                <a:latin typeface="Arial"/>
                <a:cs typeface="Arial"/>
              </a:rPr>
              <a:t> (CML)  de </a:t>
            </a:r>
            <a:r>
              <a:rPr lang="en-GB" dirty="0" err="1">
                <a:latin typeface="Arial"/>
                <a:cs typeface="Arial"/>
              </a:rPr>
              <a:t>collagène</a:t>
            </a:r>
            <a:r>
              <a:rPr lang="en-GB" dirty="0">
                <a:latin typeface="Arial"/>
                <a:cs typeface="Arial"/>
              </a:rPr>
              <a:t>, </a:t>
            </a:r>
            <a:r>
              <a:rPr lang="en-GB" dirty="0" err="1">
                <a:latin typeface="Arial"/>
                <a:cs typeface="Arial"/>
              </a:rPr>
              <a:t>élastine</a:t>
            </a:r>
            <a:r>
              <a:rPr lang="en-GB" dirty="0">
                <a:latin typeface="Arial"/>
                <a:cs typeface="Arial"/>
              </a:rPr>
              <a:t>, </a:t>
            </a:r>
            <a:r>
              <a:rPr lang="en-GB" dirty="0" err="1">
                <a:latin typeface="Arial"/>
                <a:cs typeface="Arial"/>
              </a:rPr>
              <a:t>protéoglycanes</a:t>
            </a:r>
            <a:r>
              <a:rPr lang="en-GB" dirty="0">
                <a:latin typeface="Arial"/>
                <a:cs typeface="Arial"/>
              </a:rPr>
              <a:t> </a:t>
            </a:r>
          </a:p>
          <a:p>
            <a:pPr algn="ctr"/>
            <a:endParaRPr lang="en-GB" dirty="0">
              <a:latin typeface="Arial"/>
              <a:cs typeface="Arial"/>
            </a:endParaRPr>
          </a:p>
          <a:p>
            <a:pPr marL="0" indent="0" algn="ctr">
              <a:buNone/>
            </a:pPr>
            <a:r>
              <a:rPr lang="en-GB" dirty="0">
                <a:latin typeface="Arial"/>
                <a:cs typeface="Arial"/>
              </a:rPr>
              <a:t>Augmentation des CML </a:t>
            </a:r>
            <a:r>
              <a:rPr lang="en-GB" dirty="0" err="1">
                <a:latin typeface="Arial"/>
                <a:cs typeface="Arial"/>
              </a:rPr>
              <a:t>durant</a:t>
            </a:r>
            <a:r>
              <a:rPr lang="en-GB" dirty="0">
                <a:latin typeface="Arial"/>
                <a:cs typeface="Arial"/>
              </a:rPr>
              <a:t> le </a:t>
            </a:r>
            <a:r>
              <a:rPr lang="en-GB" dirty="0" err="1">
                <a:latin typeface="Arial"/>
                <a:cs typeface="Arial"/>
              </a:rPr>
              <a:t>développement</a:t>
            </a:r>
            <a:r>
              <a:rPr lang="en-GB" dirty="0">
                <a:latin typeface="Arial"/>
                <a:cs typeface="Arial"/>
              </a:rPr>
              <a:t> </a:t>
            </a:r>
            <a:r>
              <a:rPr lang="en-GB" dirty="0" err="1">
                <a:latin typeface="Arial"/>
                <a:cs typeface="Arial"/>
              </a:rPr>
              <a:t>athéromateux</a:t>
            </a:r>
            <a:endParaRPr lang="en-GB" dirty="0">
              <a:latin typeface="Arial"/>
              <a:cs typeface="Arial"/>
            </a:endParaRPr>
          </a:p>
          <a:p>
            <a:pPr algn="ctr"/>
            <a:endParaRPr lang="en-GB" dirty="0">
              <a:latin typeface="Arial"/>
              <a:cs typeface="Arial"/>
            </a:endParaRPr>
          </a:p>
          <a:p>
            <a:pPr marL="0" indent="0" algn="ctr">
              <a:buNone/>
            </a:pPr>
            <a:r>
              <a:rPr lang="en-GB" dirty="0">
                <a:latin typeface="Arial"/>
                <a:cs typeface="Arial"/>
              </a:rPr>
              <a:t>Les cellules </a:t>
            </a:r>
            <a:r>
              <a:rPr lang="en-GB" dirty="0" err="1">
                <a:latin typeface="Arial"/>
                <a:cs typeface="Arial"/>
              </a:rPr>
              <a:t>apoptotiques</a:t>
            </a:r>
            <a:r>
              <a:rPr lang="en-GB" dirty="0">
                <a:latin typeface="Arial"/>
                <a:cs typeface="Arial"/>
              </a:rPr>
              <a:t> et la </a:t>
            </a:r>
            <a:r>
              <a:rPr lang="en-GB" dirty="0" err="1">
                <a:latin typeface="Arial"/>
                <a:cs typeface="Arial"/>
              </a:rPr>
              <a:t>matrice</a:t>
            </a:r>
            <a:r>
              <a:rPr lang="en-GB" dirty="0">
                <a:latin typeface="Arial"/>
                <a:cs typeface="Arial"/>
              </a:rPr>
              <a:t> extra-</a:t>
            </a:r>
            <a:r>
              <a:rPr lang="en-GB" dirty="0" err="1">
                <a:latin typeface="Arial"/>
                <a:cs typeface="Arial"/>
              </a:rPr>
              <a:t>cellulaire</a:t>
            </a:r>
            <a:r>
              <a:rPr lang="en-GB" dirty="0">
                <a:latin typeface="Arial"/>
                <a:cs typeface="Arial"/>
              </a:rPr>
              <a:t> constituent le </a:t>
            </a:r>
            <a:r>
              <a:rPr lang="en-GB" dirty="0" err="1">
                <a:latin typeface="Arial"/>
                <a:cs typeface="Arial"/>
              </a:rPr>
              <a:t>nid</a:t>
            </a:r>
            <a:r>
              <a:rPr lang="en-GB" dirty="0">
                <a:latin typeface="Arial"/>
                <a:cs typeface="Arial"/>
              </a:rPr>
              <a:t> de formation des calcifications (plaque </a:t>
            </a:r>
            <a:r>
              <a:rPr lang="en-GB" dirty="0" err="1">
                <a:latin typeface="Arial"/>
                <a:cs typeface="Arial"/>
              </a:rPr>
              <a:t>fibrocalcique</a:t>
            </a:r>
            <a:r>
              <a:rPr lang="en-GB" dirty="0">
                <a:latin typeface="Arial"/>
                <a:cs typeface="Arial"/>
              </a:rPr>
              <a:t>)</a:t>
            </a:r>
          </a:p>
          <a:p>
            <a:pPr algn="ctr"/>
            <a:endParaRPr lang="en-GB" dirty="0">
              <a:latin typeface="Arial"/>
              <a:cs typeface="Arial"/>
            </a:endParaRPr>
          </a:p>
          <a:p>
            <a:pPr marL="0" indent="0" algn="ctr">
              <a:buNone/>
            </a:pPr>
            <a:r>
              <a:rPr lang="en-GB" dirty="0">
                <a:latin typeface="Arial"/>
                <a:cs typeface="Arial"/>
              </a:rPr>
              <a:t>Calcification </a:t>
            </a:r>
            <a:r>
              <a:rPr lang="en-GB" dirty="0" err="1">
                <a:latin typeface="Arial"/>
                <a:cs typeface="Arial"/>
              </a:rPr>
              <a:t>complète</a:t>
            </a:r>
            <a:r>
              <a:rPr lang="en-GB" dirty="0">
                <a:latin typeface="Arial"/>
                <a:cs typeface="Arial"/>
              </a:rPr>
              <a:t> du corps </a:t>
            </a:r>
            <a:r>
              <a:rPr lang="en-GB" dirty="0" err="1">
                <a:latin typeface="Arial"/>
                <a:cs typeface="Arial"/>
              </a:rPr>
              <a:t>lipidique</a:t>
            </a:r>
            <a:endParaRPr lang="en-GB" dirty="0">
              <a:latin typeface="Arial"/>
              <a:cs typeface="Arial"/>
            </a:endParaRPr>
          </a:p>
        </p:txBody>
      </p:sp>
      <p:pic>
        <p:nvPicPr>
          <p:cNvPr id="4" name="Picture 3" descr="Snap 2016-06-16 at 16.54.1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2175" y="2033735"/>
            <a:ext cx="4049861" cy="3393504"/>
          </a:xfrm>
          <a:prstGeom prst="rect">
            <a:avLst/>
          </a:prstGeom>
        </p:spPr>
      </p:pic>
      <p:sp>
        <p:nvSpPr>
          <p:cNvPr id="5" name="TextBox 4"/>
          <p:cNvSpPr txBox="1"/>
          <p:nvPr/>
        </p:nvSpPr>
        <p:spPr>
          <a:xfrm>
            <a:off x="6309866" y="6310829"/>
            <a:ext cx="4263643" cy="369332"/>
          </a:xfrm>
          <a:prstGeom prst="rect">
            <a:avLst/>
          </a:prstGeom>
          <a:noFill/>
        </p:spPr>
        <p:txBody>
          <a:bodyPr wrap="square" rtlCol="0">
            <a:spAutoFit/>
          </a:bodyPr>
          <a:lstStyle/>
          <a:p>
            <a:r>
              <a:rPr lang="en-GB" dirty="0"/>
              <a:t>Circulation Research </a:t>
            </a:r>
            <a:r>
              <a:rPr lang="is-IS" dirty="0"/>
              <a:t>2014; 114: 1904-1917</a:t>
            </a:r>
            <a:endParaRPr lang="en-GB" dirty="0"/>
          </a:p>
        </p:txBody>
      </p:sp>
    </p:spTree>
    <p:extLst>
      <p:ext uri="{BB962C8B-B14F-4D97-AF65-F5344CB8AC3E}">
        <p14:creationId xmlns:p14="http://schemas.microsoft.com/office/powerpoint/2010/main" val="23482285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3600" dirty="0" err="1">
                <a:solidFill>
                  <a:srgbClr val="002060"/>
                </a:solidFill>
                <a:latin typeface="Arial Black"/>
                <a:cs typeface="Arial Black"/>
              </a:rPr>
              <a:t>Remodelage</a:t>
            </a:r>
            <a:r>
              <a:rPr lang="en-GB" sz="3600" dirty="0">
                <a:solidFill>
                  <a:srgbClr val="002060"/>
                </a:solidFill>
                <a:latin typeface="Arial Black"/>
                <a:cs typeface="Arial Black"/>
              </a:rPr>
              <a:t> </a:t>
            </a:r>
            <a:r>
              <a:rPr lang="en-GB" sz="3600" dirty="0" err="1">
                <a:solidFill>
                  <a:srgbClr val="002060"/>
                </a:solidFill>
                <a:latin typeface="Arial Black"/>
                <a:cs typeface="Arial Black"/>
              </a:rPr>
              <a:t>Artériel</a:t>
            </a:r>
            <a:endParaRPr lang="en-GB" sz="3600" dirty="0">
              <a:solidFill>
                <a:srgbClr val="002060"/>
              </a:solidFill>
              <a:latin typeface="Arial Black"/>
              <a:cs typeface="Arial Black"/>
            </a:endParaRPr>
          </a:p>
        </p:txBody>
      </p:sp>
      <p:pic>
        <p:nvPicPr>
          <p:cNvPr id="4" name="Content Placeholder 3"/>
          <p:cNvPicPr>
            <a:picLocks noGrp="1" noChangeAspect="1"/>
          </p:cNvPicPr>
          <p:nvPr>
            <p:ph idx="1"/>
          </p:nvPr>
        </p:nvPicPr>
        <p:blipFill>
          <a:blip r:embed="rId2"/>
          <a:srcRect l="477" r="477"/>
          <a:stretch>
            <a:fillRect/>
          </a:stretch>
        </p:blipFill>
        <p:spPr>
          <a:xfrm>
            <a:off x="3537139" y="3629531"/>
            <a:ext cx="5121051" cy="2816381"/>
          </a:xfrm>
        </p:spPr>
      </p:pic>
      <p:sp>
        <p:nvSpPr>
          <p:cNvPr id="5" name="TextBox 4"/>
          <p:cNvSpPr txBox="1"/>
          <p:nvPr/>
        </p:nvSpPr>
        <p:spPr>
          <a:xfrm>
            <a:off x="1981200" y="2000667"/>
            <a:ext cx="5060250" cy="1200328"/>
          </a:xfrm>
          <a:prstGeom prst="rect">
            <a:avLst/>
          </a:prstGeom>
          <a:noFill/>
        </p:spPr>
        <p:txBody>
          <a:bodyPr wrap="none" rtlCol="0">
            <a:spAutoFit/>
          </a:bodyPr>
          <a:lstStyle/>
          <a:p>
            <a:r>
              <a:rPr lang="en-GB" sz="2400" dirty="0" err="1">
                <a:latin typeface="Arial"/>
                <a:cs typeface="Arial"/>
              </a:rPr>
              <a:t>Remodelage</a:t>
            </a:r>
            <a:r>
              <a:rPr lang="en-GB" sz="2400" dirty="0">
                <a:latin typeface="Arial"/>
                <a:cs typeface="Arial"/>
              </a:rPr>
              <a:t> </a:t>
            </a:r>
            <a:r>
              <a:rPr lang="en-GB" sz="2400" dirty="0" err="1">
                <a:latin typeface="Arial"/>
                <a:cs typeface="Arial"/>
              </a:rPr>
              <a:t>positif</a:t>
            </a:r>
            <a:r>
              <a:rPr lang="en-GB" sz="2400" dirty="0">
                <a:latin typeface="Arial"/>
                <a:cs typeface="Arial"/>
              </a:rPr>
              <a:t> (</a:t>
            </a:r>
            <a:r>
              <a:rPr lang="en-GB" sz="2400" dirty="0" err="1">
                <a:latin typeface="Arial"/>
                <a:cs typeface="Arial"/>
              </a:rPr>
              <a:t>compensateur</a:t>
            </a:r>
            <a:r>
              <a:rPr lang="en-GB" sz="2400" dirty="0">
                <a:latin typeface="Arial"/>
                <a:cs typeface="Arial"/>
              </a:rPr>
              <a:t>)</a:t>
            </a:r>
          </a:p>
          <a:p>
            <a:endParaRPr lang="en-GB" sz="2400" dirty="0">
              <a:latin typeface="Arial"/>
              <a:cs typeface="Arial"/>
            </a:endParaRPr>
          </a:p>
          <a:p>
            <a:r>
              <a:rPr lang="en-GB" sz="2400" dirty="0" err="1">
                <a:latin typeface="Arial"/>
                <a:cs typeface="Arial"/>
              </a:rPr>
              <a:t>Remodelage</a:t>
            </a:r>
            <a:r>
              <a:rPr lang="en-GB" sz="2400" dirty="0">
                <a:latin typeface="Arial"/>
                <a:cs typeface="Arial"/>
              </a:rPr>
              <a:t> </a:t>
            </a:r>
            <a:r>
              <a:rPr lang="en-GB" sz="2400" dirty="0" err="1">
                <a:latin typeface="Arial"/>
                <a:cs typeface="Arial"/>
              </a:rPr>
              <a:t>négatif</a:t>
            </a:r>
            <a:r>
              <a:rPr lang="en-GB" sz="2400" dirty="0">
                <a:latin typeface="Arial"/>
                <a:cs typeface="Arial"/>
              </a:rPr>
              <a:t> (</a:t>
            </a:r>
            <a:r>
              <a:rPr lang="en-GB" sz="2400" dirty="0" err="1">
                <a:latin typeface="Arial"/>
                <a:cs typeface="Arial"/>
              </a:rPr>
              <a:t>délétère</a:t>
            </a:r>
            <a:r>
              <a:rPr lang="en-GB" sz="2400" dirty="0">
                <a:latin typeface="Arial"/>
                <a:cs typeface="Arial"/>
              </a:rPr>
              <a:t>) </a:t>
            </a:r>
          </a:p>
        </p:txBody>
      </p:sp>
    </p:spTree>
    <p:extLst>
      <p:ext uri="{BB962C8B-B14F-4D97-AF65-F5344CB8AC3E}">
        <p14:creationId xmlns:p14="http://schemas.microsoft.com/office/powerpoint/2010/main" val="9394416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2499" y="796404"/>
            <a:ext cx="8024072" cy="513051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6749760" y="6379150"/>
            <a:ext cx="3918240" cy="30963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100" b="1" dirty="0" err="1">
                <a:latin typeface="Arial" charset="0"/>
              </a:rPr>
              <a:t>Renu</a:t>
            </a:r>
            <a:r>
              <a:rPr lang="en-GB" sz="1100" b="1" dirty="0">
                <a:latin typeface="Arial" charset="0"/>
              </a:rPr>
              <a:t> </a:t>
            </a:r>
            <a:r>
              <a:rPr lang="en-GB" sz="1100" b="1" dirty="0" err="1">
                <a:latin typeface="Arial" charset="0"/>
              </a:rPr>
              <a:t>Virmani</a:t>
            </a:r>
            <a:r>
              <a:rPr lang="en-GB" sz="1100" b="1" dirty="0">
                <a:latin typeface="Arial" charset="0"/>
              </a:rPr>
              <a:t> et al. </a:t>
            </a:r>
            <a:r>
              <a:rPr lang="en-GB" sz="1100" b="1" dirty="0" err="1">
                <a:latin typeface="Arial" charset="0"/>
              </a:rPr>
              <a:t>Arterioscler</a:t>
            </a:r>
            <a:r>
              <a:rPr lang="en-GB" sz="1100" b="1" dirty="0">
                <a:latin typeface="Arial" charset="0"/>
              </a:rPr>
              <a:t> </a:t>
            </a:r>
            <a:r>
              <a:rPr lang="en-GB" sz="1100" b="1" dirty="0" err="1">
                <a:latin typeface="Arial" charset="0"/>
              </a:rPr>
              <a:t>Thromb</a:t>
            </a:r>
            <a:r>
              <a:rPr lang="en-GB" sz="1100" b="1" dirty="0">
                <a:latin typeface="Arial" charset="0"/>
              </a:rPr>
              <a:t> </a:t>
            </a:r>
            <a:r>
              <a:rPr lang="en-GB" sz="1100" b="1" dirty="0" err="1">
                <a:latin typeface="Arial" charset="0"/>
              </a:rPr>
              <a:t>Vasc</a:t>
            </a:r>
            <a:r>
              <a:rPr lang="en-GB" sz="1100" b="1" dirty="0">
                <a:latin typeface="Arial" charset="0"/>
              </a:rPr>
              <a:t> Biol. 2000;20:1262-1275</a:t>
            </a:r>
          </a:p>
        </p:txBody>
      </p:sp>
      <p:sp>
        <p:nvSpPr>
          <p:cNvPr id="5" name="Rectangle 4"/>
          <p:cNvSpPr/>
          <p:nvPr/>
        </p:nvSpPr>
        <p:spPr>
          <a:xfrm>
            <a:off x="5178362" y="3154753"/>
            <a:ext cx="1930849" cy="810383"/>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5E6C5A50-322C-914D-AC24-AF8879165B8E}"/>
              </a:ext>
            </a:extLst>
          </p:cNvPr>
          <p:cNvSpPr/>
          <p:nvPr/>
        </p:nvSpPr>
        <p:spPr>
          <a:xfrm>
            <a:off x="2861733" y="2032000"/>
            <a:ext cx="1456267" cy="762000"/>
          </a:xfrm>
          <a:prstGeom prst="rect">
            <a:avLst/>
          </a:prstGeom>
          <a:noFill/>
          <a:ln w="508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AA272A4A-2128-3748-8757-5CF6D8992199}"/>
              </a:ext>
            </a:extLst>
          </p:cNvPr>
          <p:cNvSpPr/>
          <p:nvPr/>
        </p:nvSpPr>
        <p:spPr>
          <a:xfrm>
            <a:off x="3589866" y="3178944"/>
            <a:ext cx="1456267" cy="762000"/>
          </a:xfrm>
          <a:prstGeom prst="rect">
            <a:avLst/>
          </a:prstGeom>
          <a:noFill/>
          <a:ln w="508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46611ACC-9A3B-994A-BB22-80F3B1EF0656}"/>
              </a:ext>
            </a:extLst>
          </p:cNvPr>
          <p:cNvSpPr/>
          <p:nvPr/>
        </p:nvSpPr>
        <p:spPr>
          <a:xfrm>
            <a:off x="8280400" y="3429000"/>
            <a:ext cx="1456267" cy="762000"/>
          </a:xfrm>
          <a:prstGeom prst="rect">
            <a:avLst/>
          </a:prstGeom>
          <a:noFill/>
          <a:ln w="508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88690725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81998"/>
            <a:ext cx="10515600" cy="1325563"/>
          </a:xfrm>
        </p:spPr>
        <p:txBody>
          <a:bodyPr>
            <a:normAutofit/>
          </a:bodyPr>
          <a:lstStyle/>
          <a:p>
            <a:pPr algn="ctr"/>
            <a:r>
              <a:rPr lang="en-GB" sz="3600" dirty="0" err="1">
                <a:solidFill>
                  <a:srgbClr val="002060"/>
                </a:solidFill>
                <a:latin typeface="Arial Black"/>
                <a:cs typeface="Arial Black"/>
              </a:rPr>
              <a:t>Thrombose</a:t>
            </a:r>
            <a:r>
              <a:rPr lang="en-GB" sz="3600" dirty="0">
                <a:solidFill>
                  <a:srgbClr val="002060"/>
                </a:solidFill>
                <a:latin typeface="Arial Black"/>
                <a:cs typeface="Arial Black"/>
              </a:rPr>
              <a:t> </a:t>
            </a:r>
            <a:r>
              <a:rPr lang="en-GB" sz="3600" dirty="0" err="1">
                <a:solidFill>
                  <a:srgbClr val="002060"/>
                </a:solidFill>
                <a:latin typeface="Arial Black"/>
                <a:cs typeface="Arial Black"/>
              </a:rPr>
              <a:t>coronaire</a:t>
            </a:r>
            <a:endParaRPr lang="en-GB" sz="3600" dirty="0">
              <a:solidFill>
                <a:srgbClr val="002060"/>
              </a:solidFill>
              <a:latin typeface="Arial Black"/>
              <a:cs typeface="Arial Black"/>
            </a:endParaRPr>
          </a:p>
        </p:txBody>
      </p:sp>
      <p:sp>
        <p:nvSpPr>
          <p:cNvPr id="3" name="Content Placeholder 2"/>
          <p:cNvSpPr>
            <a:spLocks noGrp="1"/>
          </p:cNvSpPr>
          <p:nvPr>
            <p:ph idx="1"/>
          </p:nvPr>
        </p:nvSpPr>
        <p:spPr>
          <a:xfrm>
            <a:off x="1981200" y="2598292"/>
            <a:ext cx="8229600" cy="4525963"/>
          </a:xfrm>
        </p:spPr>
        <p:txBody>
          <a:bodyPr/>
          <a:lstStyle/>
          <a:p>
            <a:pPr marL="457200" lvl="1" indent="0" algn="ctr">
              <a:buNone/>
              <a:defRPr/>
            </a:pPr>
            <a:r>
              <a:rPr lang="fr-FR" sz="3200" dirty="0">
                <a:latin typeface="Arial"/>
                <a:cs typeface="Arial"/>
              </a:rPr>
              <a:t>Rupture de plaque (60-75%)</a:t>
            </a:r>
          </a:p>
          <a:p>
            <a:pPr marL="457200" lvl="1" indent="0" algn="ctr">
              <a:buNone/>
              <a:defRPr/>
            </a:pPr>
            <a:endParaRPr lang="fr-FR" sz="3200" dirty="0">
              <a:latin typeface="Arial"/>
              <a:cs typeface="Arial"/>
            </a:endParaRPr>
          </a:p>
          <a:p>
            <a:pPr marL="457200" lvl="1" indent="0" algn="ctr">
              <a:buNone/>
              <a:defRPr/>
            </a:pPr>
            <a:r>
              <a:rPr lang="fr-FR" sz="3200" dirty="0">
                <a:solidFill>
                  <a:srgbClr val="0070C0"/>
                </a:solidFill>
                <a:latin typeface="Arial"/>
                <a:cs typeface="Arial"/>
              </a:rPr>
              <a:t>Érosion (25-40%)</a:t>
            </a:r>
          </a:p>
          <a:p>
            <a:pPr marL="457200" lvl="1" indent="0" algn="ctr">
              <a:buNone/>
              <a:defRPr/>
            </a:pPr>
            <a:endParaRPr lang="fr-FR" sz="3200" dirty="0">
              <a:latin typeface="Arial"/>
              <a:cs typeface="Arial"/>
            </a:endParaRPr>
          </a:p>
          <a:p>
            <a:pPr marL="457200" lvl="1" indent="0" algn="ctr">
              <a:buNone/>
              <a:defRPr/>
            </a:pPr>
            <a:r>
              <a:rPr lang="fr-FR" sz="3200" dirty="0">
                <a:latin typeface="Arial"/>
                <a:cs typeface="Arial"/>
              </a:rPr>
              <a:t>Nodules calcaires (2-7%)</a:t>
            </a:r>
          </a:p>
          <a:p>
            <a:pPr marL="457200" lvl="1" indent="0" algn="ctr">
              <a:buNone/>
              <a:defRPr/>
            </a:pPr>
            <a:endParaRPr lang="fr-FR" sz="3200" dirty="0">
              <a:latin typeface="Arial"/>
              <a:cs typeface="Arial"/>
            </a:endParaRPr>
          </a:p>
        </p:txBody>
      </p:sp>
    </p:spTree>
    <p:extLst>
      <p:ext uri="{BB962C8B-B14F-4D97-AF65-F5344CB8AC3E}">
        <p14:creationId xmlns:p14="http://schemas.microsoft.com/office/powerpoint/2010/main" val="231752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9540" y="0"/>
            <a:ext cx="8229600" cy="1143000"/>
          </a:xfrm>
        </p:spPr>
        <p:txBody>
          <a:bodyPr>
            <a:normAutofit/>
          </a:bodyPr>
          <a:lstStyle/>
          <a:p>
            <a:pPr algn="ctr"/>
            <a:r>
              <a:rPr lang="en-GB" sz="3600" dirty="0">
                <a:solidFill>
                  <a:srgbClr val="002060"/>
                </a:solidFill>
                <a:latin typeface="Arial Black"/>
                <a:cs typeface="Arial Black"/>
              </a:rPr>
              <a:t>Rupture de plaque</a:t>
            </a:r>
          </a:p>
        </p:txBody>
      </p:sp>
      <p:pic>
        <p:nvPicPr>
          <p:cNvPr id="4" name="Content Placeholder 3" descr="Snap 2016-06-16 at 17.15.33.png"/>
          <p:cNvPicPr>
            <a:picLocks noGrp="1" noChangeAspect="1"/>
          </p:cNvPicPr>
          <p:nvPr>
            <p:ph idx="1"/>
          </p:nvPr>
        </p:nvPicPr>
        <p:blipFill rotWithShape="1">
          <a:blip r:embed="rId2">
            <a:extLst>
              <a:ext uri="{28A0092B-C50C-407E-A947-70E740481C1C}">
                <a14:useLocalDpi xmlns:a14="http://schemas.microsoft.com/office/drawing/2010/main" val="0"/>
              </a:ext>
            </a:extLst>
          </a:blip>
          <a:srcRect l="2766" t="8355" r="2312" b="8355"/>
          <a:stretch/>
        </p:blipFill>
        <p:spPr>
          <a:xfrm>
            <a:off x="7517102" y="2432091"/>
            <a:ext cx="4330839" cy="2509208"/>
          </a:xfrm>
        </p:spPr>
      </p:pic>
      <p:sp>
        <p:nvSpPr>
          <p:cNvPr id="5" name="TextBox 4"/>
          <p:cNvSpPr txBox="1"/>
          <p:nvPr/>
        </p:nvSpPr>
        <p:spPr>
          <a:xfrm>
            <a:off x="4840005" y="1704946"/>
            <a:ext cx="184666" cy="369332"/>
          </a:xfrm>
          <a:prstGeom prst="rect">
            <a:avLst/>
          </a:prstGeom>
          <a:noFill/>
        </p:spPr>
        <p:txBody>
          <a:bodyPr wrap="none" rtlCol="0">
            <a:spAutoFit/>
          </a:bodyPr>
          <a:lstStyle/>
          <a:p>
            <a:endParaRPr lang="en-GB"/>
          </a:p>
        </p:txBody>
      </p:sp>
      <p:sp>
        <p:nvSpPr>
          <p:cNvPr id="3" name="TextBox 2"/>
          <p:cNvSpPr txBox="1"/>
          <p:nvPr/>
        </p:nvSpPr>
        <p:spPr>
          <a:xfrm>
            <a:off x="900594" y="1395461"/>
            <a:ext cx="5730647" cy="7848302"/>
          </a:xfrm>
          <a:prstGeom prst="rect">
            <a:avLst/>
          </a:prstGeom>
          <a:noFill/>
        </p:spPr>
        <p:txBody>
          <a:bodyPr wrap="square" rtlCol="0">
            <a:spAutoFit/>
          </a:bodyPr>
          <a:lstStyle/>
          <a:p>
            <a:pPr algn="ctr"/>
            <a:r>
              <a:rPr lang="en-GB" sz="2400" dirty="0" err="1">
                <a:latin typeface="Arial"/>
                <a:cs typeface="Arial"/>
              </a:rPr>
              <a:t>Spontanée</a:t>
            </a:r>
            <a:endParaRPr lang="en-GB" sz="2400" dirty="0">
              <a:latin typeface="Arial"/>
              <a:cs typeface="Arial"/>
            </a:endParaRPr>
          </a:p>
          <a:p>
            <a:pPr algn="ctr"/>
            <a:endParaRPr lang="en-GB" sz="2400" dirty="0">
              <a:latin typeface="Arial"/>
              <a:cs typeface="Arial"/>
            </a:endParaRPr>
          </a:p>
          <a:p>
            <a:pPr algn="ctr"/>
            <a:r>
              <a:rPr lang="en-GB" sz="2400" dirty="0">
                <a:solidFill>
                  <a:srgbClr val="0070C0"/>
                </a:solidFill>
                <a:latin typeface="Arial"/>
                <a:cs typeface="Arial"/>
              </a:rPr>
              <a:t>stress physique </a:t>
            </a:r>
            <a:r>
              <a:rPr lang="en-GB" sz="2400" dirty="0" err="1">
                <a:solidFill>
                  <a:srgbClr val="0070C0"/>
                </a:solidFill>
                <a:latin typeface="Arial"/>
                <a:cs typeface="Arial"/>
              </a:rPr>
              <a:t>ou</a:t>
            </a:r>
            <a:r>
              <a:rPr lang="en-GB" sz="2400" dirty="0">
                <a:solidFill>
                  <a:srgbClr val="0070C0"/>
                </a:solidFill>
                <a:latin typeface="Arial"/>
                <a:cs typeface="Arial"/>
              </a:rPr>
              <a:t> </a:t>
            </a:r>
            <a:r>
              <a:rPr lang="en-GB" sz="2400" dirty="0" err="1">
                <a:solidFill>
                  <a:srgbClr val="0070C0"/>
                </a:solidFill>
                <a:latin typeface="Arial"/>
                <a:cs typeface="Arial"/>
              </a:rPr>
              <a:t>émotionel</a:t>
            </a:r>
            <a:r>
              <a:rPr lang="en-GB" sz="2400" dirty="0">
                <a:solidFill>
                  <a:srgbClr val="0070C0"/>
                </a:solidFill>
                <a:latin typeface="Arial"/>
                <a:cs typeface="Arial"/>
              </a:rPr>
              <a:t> (triggers)</a:t>
            </a:r>
          </a:p>
          <a:p>
            <a:pPr algn="ctr"/>
            <a:endParaRPr lang="en-GB" sz="2400" dirty="0">
              <a:solidFill>
                <a:srgbClr val="0070C0"/>
              </a:solidFill>
              <a:latin typeface="Arial"/>
              <a:cs typeface="Arial"/>
            </a:endParaRPr>
          </a:p>
          <a:p>
            <a:pPr algn="ctr"/>
            <a:r>
              <a:rPr lang="en-GB" sz="2400" dirty="0" err="1">
                <a:latin typeface="Arial"/>
                <a:cs typeface="Arial"/>
              </a:rPr>
              <a:t>activité</a:t>
            </a:r>
            <a:r>
              <a:rPr lang="en-GB" sz="2400" dirty="0">
                <a:latin typeface="Arial"/>
                <a:cs typeface="Arial"/>
              </a:rPr>
              <a:t> </a:t>
            </a:r>
            <a:r>
              <a:rPr lang="en-GB" sz="2400" dirty="0" err="1">
                <a:latin typeface="Arial"/>
                <a:cs typeface="Arial"/>
              </a:rPr>
              <a:t>sexuelle</a:t>
            </a:r>
            <a:r>
              <a:rPr lang="en-GB" sz="2400" dirty="0">
                <a:latin typeface="Arial"/>
                <a:cs typeface="Arial"/>
              </a:rPr>
              <a:t>	</a:t>
            </a:r>
          </a:p>
          <a:p>
            <a:pPr algn="ctr"/>
            <a:endParaRPr lang="en-GB" sz="2400" dirty="0">
              <a:latin typeface="Arial"/>
              <a:cs typeface="Arial"/>
            </a:endParaRPr>
          </a:p>
          <a:p>
            <a:pPr algn="ctr"/>
            <a:r>
              <a:rPr lang="en-GB" sz="2400" dirty="0" err="1">
                <a:solidFill>
                  <a:srgbClr val="0070C0"/>
                </a:solidFill>
                <a:latin typeface="Arial"/>
                <a:cs typeface="Arial"/>
              </a:rPr>
              <a:t>changement</a:t>
            </a:r>
            <a:r>
              <a:rPr lang="en-GB" sz="2400" dirty="0">
                <a:solidFill>
                  <a:srgbClr val="0070C0"/>
                </a:solidFill>
                <a:latin typeface="Arial"/>
                <a:cs typeface="Arial"/>
              </a:rPr>
              <a:t> de </a:t>
            </a:r>
            <a:r>
              <a:rPr lang="en-GB" sz="2400" dirty="0" err="1">
                <a:solidFill>
                  <a:srgbClr val="0070C0"/>
                </a:solidFill>
                <a:latin typeface="Arial"/>
                <a:cs typeface="Arial"/>
              </a:rPr>
              <a:t>température</a:t>
            </a:r>
            <a:endParaRPr lang="en-GB" sz="2400" dirty="0">
              <a:solidFill>
                <a:srgbClr val="0070C0"/>
              </a:solidFill>
              <a:latin typeface="Arial"/>
              <a:cs typeface="Arial"/>
            </a:endParaRPr>
          </a:p>
          <a:p>
            <a:pPr algn="ctr"/>
            <a:endParaRPr lang="en-GB" sz="2400" dirty="0">
              <a:latin typeface="Arial"/>
              <a:cs typeface="Arial"/>
            </a:endParaRPr>
          </a:p>
          <a:p>
            <a:pPr algn="ctr"/>
            <a:r>
              <a:rPr lang="en-GB" sz="2400" dirty="0">
                <a:latin typeface="Arial"/>
                <a:cs typeface="Arial"/>
              </a:rPr>
              <a:t>Infection</a:t>
            </a:r>
          </a:p>
          <a:p>
            <a:pPr algn="ctr"/>
            <a:endParaRPr lang="en-GB" sz="2400" dirty="0">
              <a:latin typeface="Arial"/>
              <a:cs typeface="Arial"/>
            </a:endParaRPr>
          </a:p>
          <a:p>
            <a:pPr algn="ctr"/>
            <a:r>
              <a:rPr lang="en-GB" sz="2400" dirty="0" err="1">
                <a:solidFill>
                  <a:srgbClr val="0070C0"/>
                </a:solidFill>
                <a:latin typeface="Arial"/>
                <a:cs typeface="Arial"/>
              </a:rPr>
              <a:t>cocaïne</a:t>
            </a:r>
            <a:r>
              <a:rPr lang="en-GB" sz="2400" dirty="0">
                <a:solidFill>
                  <a:srgbClr val="0070C0"/>
                </a:solidFill>
                <a:latin typeface="Arial"/>
                <a:cs typeface="Arial"/>
              </a:rPr>
              <a:t> </a:t>
            </a:r>
          </a:p>
          <a:p>
            <a:pPr algn="ctr"/>
            <a:endParaRPr lang="en-GB" sz="2400" dirty="0">
              <a:latin typeface="Arial"/>
              <a:cs typeface="Arial"/>
            </a:endParaRPr>
          </a:p>
          <a:p>
            <a:pPr algn="ctr"/>
            <a:r>
              <a:rPr lang="en-GB" sz="2400" dirty="0" err="1">
                <a:latin typeface="Arial"/>
                <a:cs typeface="Arial"/>
              </a:rPr>
              <a:t>rythme</a:t>
            </a:r>
            <a:r>
              <a:rPr lang="en-GB" sz="2400" dirty="0">
                <a:latin typeface="Arial"/>
                <a:cs typeface="Arial"/>
              </a:rPr>
              <a:t> </a:t>
            </a:r>
            <a:r>
              <a:rPr lang="en-GB" sz="2400" dirty="0" err="1">
                <a:latin typeface="Arial"/>
                <a:cs typeface="Arial"/>
              </a:rPr>
              <a:t>circadien</a:t>
            </a:r>
            <a:r>
              <a:rPr lang="en-GB" sz="2400" dirty="0">
                <a:latin typeface="Arial"/>
                <a:cs typeface="Arial"/>
              </a:rPr>
              <a:t> (</a:t>
            </a:r>
            <a:r>
              <a:rPr lang="en-GB" sz="2400" dirty="0" err="1">
                <a:latin typeface="Arial"/>
                <a:cs typeface="Arial"/>
              </a:rPr>
              <a:t>matin</a:t>
            </a:r>
            <a:r>
              <a:rPr lang="en-GB" sz="2400" dirty="0">
                <a:latin typeface="Arial"/>
                <a:cs typeface="Arial"/>
              </a:rPr>
              <a:t>)  </a:t>
            </a:r>
          </a:p>
          <a:p>
            <a:pPr algn="ctr"/>
            <a:endParaRPr lang="en-GB" sz="2400" dirty="0"/>
          </a:p>
          <a:p>
            <a:pPr algn="ctr"/>
            <a:endParaRPr lang="en-GB" sz="2400" dirty="0"/>
          </a:p>
          <a:p>
            <a:endParaRPr lang="en-GB" dirty="0"/>
          </a:p>
          <a:p>
            <a:endParaRPr lang="en-GB" dirty="0"/>
          </a:p>
          <a:p>
            <a:endParaRPr lang="en-GB" dirty="0"/>
          </a:p>
          <a:p>
            <a:endParaRPr lang="en-GB" dirty="0"/>
          </a:p>
          <a:p>
            <a:endParaRPr lang="en-GB" dirty="0"/>
          </a:p>
          <a:p>
            <a:endParaRPr lang="en-GB" dirty="0"/>
          </a:p>
          <a:p>
            <a:endParaRPr lang="en-GB" dirty="0"/>
          </a:p>
          <a:p>
            <a:r>
              <a:rPr lang="en-GB" dirty="0"/>
              <a:t> </a:t>
            </a:r>
          </a:p>
        </p:txBody>
      </p:sp>
    </p:spTree>
    <p:extLst>
      <p:ext uri="{BB962C8B-B14F-4D97-AF65-F5344CB8AC3E}">
        <p14:creationId xmlns:p14="http://schemas.microsoft.com/office/powerpoint/2010/main" val="1534697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040" y="1602890"/>
            <a:ext cx="7804800" cy="3646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2053" name="Text Box 4"/>
          <p:cNvSpPr txBox="1">
            <a:spLocks noChangeArrowheads="1"/>
          </p:cNvSpPr>
          <p:nvPr/>
        </p:nvSpPr>
        <p:spPr bwMode="auto">
          <a:xfrm>
            <a:off x="2195040" y="5972308"/>
            <a:ext cx="3918240" cy="2318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0" tIns="0" rIns="0" bIns="0"/>
          <a:lstStyle>
            <a:lvl1pPr eaLnBrk="0">
              <a:tabLst>
                <a:tab pos="723900" algn="l"/>
                <a:tab pos="1447800" algn="l"/>
                <a:tab pos="2171700" algn="l"/>
                <a:tab pos="2895600" algn="l"/>
                <a:tab pos="3619500" algn="l"/>
              </a:tabLst>
              <a:defRPr sz="2400">
                <a:solidFill>
                  <a:schemeClr val="tx1"/>
                </a:solidFill>
                <a:latin typeface="Times New Roman" charset="0"/>
                <a:ea typeface="ＭＳ Ｐゴシック" charset="0"/>
                <a:cs typeface="msgothic" charset="0"/>
              </a:defRPr>
            </a:lvl1pPr>
            <a:lvl2pPr marL="742950" indent="-285750" eaLnBrk="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2pPr>
            <a:lvl3pPr marL="1143000" indent="-228600" eaLnBrk="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3pPr>
            <a:lvl4pPr marL="1600200" indent="-228600" eaLnBrk="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4pPr>
            <a:lvl5pPr marL="2057400" indent="-228600" eaLnBrk="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5pPr>
            <a:lvl6pPr marL="25146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6pPr>
            <a:lvl7pPr marL="29718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7pPr>
            <a:lvl8pPr marL="34290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8pPr>
            <a:lvl9pPr marL="38862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9pPr>
          </a:lstStyle>
          <a:p>
            <a:pPr eaLnBrk="1"/>
            <a:r>
              <a:rPr lang="en-GB" sz="1100" b="1">
                <a:solidFill>
                  <a:srgbClr val="000000"/>
                </a:solidFill>
                <a:latin typeface="Arial" charset="0"/>
              </a:rPr>
              <a:t>Jacob Fog Bentzon et al. Circ Res. 2014;114:1852-1866</a:t>
            </a:r>
          </a:p>
        </p:txBody>
      </p:sp>
      <p:sp>
        <p:nvSpPr>
          <p:cNvPr id="5" name="Title 1">
            <a:extLst>
              <a:ext uri="{FF2B5EF4-FFF2-40B4-BE49-F238E27FC236}">
                <a16:creationId xmlns:a16="http://schemas.microsoft.com/office/drawing/2014/main" id="{24065E9C-0B2E-4345-A36E-FBBE2EC665E0}"/>
              </a:ext>
            </a:extLst>
          </p:cNvPr>
          <p:cNvSpPr txBox="1">
            <a:spLocks/>
          </p:cNvSpPr>
          <p:nvPr/>
        </p:nvSpPr>
        <p:spPr>
          <a:xfrm>
            <a:off x="1981200" y="308435"/>
            <a:ext cx="8229600" cy="11430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a:solidFill>
                  <a:srgbClr val="002060"/>
                </a:solidFill>
                <a:latin typeface="Arial Black"/>
                <a:cs typeface="Arial Black"/>
              </a:rPr>
              <a:t>Rupture de plaque</a:t>
            </a:r>
            <a:endParaRPr lang="en-GB" sz="3600" dirty="0">
              <a:solidFill>
                <a:srgbClr val="002060"/>
              </a:solidFill>
              <a:latin typeface="Arial Black"/>
              <a:cs typeface="Arial Black"/>
            </a:endParaRPr>
          </a:p>
        </p:txBody>
      </p:sp>
    </p:spTree>
    <p:extLst>
      <p:ext uri="{BB962C8B-B14F-4D97-AF65-F5344CB8AC3E}">
        <p14:creationId xmlns:p14="http://schemas.microsoft.com/office/powerpoint/2010/main" val="7973134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945178"/>
            <a:ext cx="10359796" cy="33185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2053" name="Text Box 4"/>
          <p:cNvSpPr txBox="1">
            <a:spLocks noChangeArrowheads="1"/>
          </p:cNvSpPr>
          <p:nvPr/>
        </p:nvSpPr>
        <p:spPr bwMode="auto">
          <a:xfrm>
            <a:off x="6238162" y="5856376"/>
            <a:ext cx="3918240" cy="2318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0" tIns="0" rIns="0" bIns="0"/>
          <a:lstStyle>
            <a:lvl1pPr eaLnBrk="0">
              <a:tabLst>
                <a:tab pos="723900" algn="l"/>
                <a:tab pos="1447800" algn="l"/>
                <a:tab pos="2171700" algn="l"/>
                <a:tab pos="2895600" algn="l"/>
                <a:tab pos="3619500" algn="l"/>
              </a:tabLst>
              <a:defRPr sz="2400">
                <a:solidFill>
                  <a:schemeClr val="tx1"/>
                </a:solidFill>
                <a:latin typeface="Times New Roman" charset="0"/>
                <a:ea typeface="ＭＳ Ｐゴシック" charset="0"/>
                <a:cs typeface="msgothic" charset="0"/>
              </a:defRPr>
            </a:lvl1pPr>
            <a:lvl2pPr marL="742950" indent="-285750" eaLnBrk="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2pPr>
            <a:lvl3pPr marL="1143000" indent="-228600" eaLnBrk="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3pPr>
            <a:lvl4pPr marL="1600200" indent="-228600" eaLnBrk="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4pPr>
            <a:lvl5pPr marL="2057400" indent="-228600" eaLnBrk="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5pPr>
            <a:lvl6pPr marL="25146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6pPr>
            <a:lvl7pPr marL="29718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7pPr>
            <a:lvl8pPr marL="34290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8pPr>
            <a:lvl9pPr marL="38862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9pPr>
          </a:lstStyle>
          <a:p>
            <a:pPr eaLnBrk="1"/>
            <a:r>
              <a:rPr lang="en-GB" sz="1100" b="1">
                <a:solidFill>
                  <a:srgbClr val="000000"/>
                </a:solidFill>
                <a:latin typeface="Arial" charset="0"/>
              </a:rPr>
              <a:t>Jacob Fog Bentzon et al. Circ Res. 2014;114:1852-1866</a:t>
            </a:r>
          </a:p>
        </p:txBody>
      </p:sp>
      <p:sp>
        <p:nvSpPr>
          <p:cNvPr id="5" name="Title 1">
            <a:extLst>
              <a:ext uri="{FF2B5EF4-FFF2-40B4-BE49-F238E27FC236}">
                <a16:creationId xmlns:a16="http://schemas.microsoft.com/office/drawing/2014/main" id="{CC15A266-E83F-2744-B507-ADC23E4692E4}"/>
              </a:ext>
            </a:extLst>
          </p:cNvPr>
          <p:cNvSpPr txBox="1">
            <a:spLocks/>
          </p:cNvSpPr>
          <p:nvPr/>
        </p:nvSpPr>
        <p:spPr>
          <a:xfrm>
            <a:off x="838200" y="365125"/>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a:solidFill>
                  <a:srgbClr val="002060"/>
                </a:solidFill>
                <a:latin typeface="Arial Black"/>
                <a:cs typeface="Arial Black"/>
              </a:rPr>
              <a:t>Erosion</a:t>
            </a:r>
            <a:endParaRPr lang="en-GB" sz="3600" dirty="0">
              <a:solidFill>
                <a:srgbClr val="002060"/>
              </a:solidFill>
              <a:latin typeface="Arial Black"/>
              <a:cs typeface="Arial Black"/>
            </a:endParaRPr>
          </a:p>
        </p:txBody>
      </p:sp>
    </p:spTree>
    <p:extLst>
      <p:ext uri="{BB962C8B-B14F-4D97-AF65-F5344CB8AC3E}">
        <p14:creationId xmlns:p14="http://schemas.microsoft.com/office/powerpoint/2010/main" val="24016229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3600" dirty="0">
                <a:solidFill>
                  <a:srgbClr val="002060"/>
                </a:solidFill>
                <a:latin typeface="Arial Black"/>
                <a:cs typeface="Arial Black"/>
              </a:rPr>
              <a:t>Calcifications </a:t>
            </a:r>
            <a:r>
              <a:rPr lang="en-GB" sz="3600" dirty="0" err="1">
                <a:solidFill>
                  <a:srgbClr val="002060"/>
                </a:solidFill>
                <a:latin typeface="Arial Black"/>
                <a:cs typeface="Arial Black"/>
              </a:rPr>
              <a:t>nodulaires</a:t>
            </a:r>
            <a:endParaRPr lang="en-GB" sz="3600" dirty="0">
              <a:solidFill>
                <a:srgbClr val="002060"/>
              </a:solidFill>
              <a:latin typeface="Arial Black"/>
              <a:cs typeface="Arial Black"/>
            </a:endParaRPr>
          </a:p>
        </p:txBody>
      </p:sp>
      <p:pic>
        <p:nvPicPr>
          <p:cNvPr id="4" name="Picture 7"/>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03" r="-1"/>
          <a:stretch/>
        </p:blipFill>
        <p:spPr bwMode="auto">
          <a:xfrm>
            <a:off x="1835010" y="1979347"/>
            <a:ext cx="4763035" cy="4192834"/>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7700" y="2495610"/>
            <a:ext cx="3864437" cy="3270683"/>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41382160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4859" y="1145557"/>
            <a:ext cx="7657920" cy="48936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2053" name="Text Box 4"/>
          <p:cNvSpPr txBox="1">
            <a:spLocks noChangeArrowheads="1"/>
          </p:cNvSpPr>
          <p:nvPr/>
        </p:nvSpPr>
        <p:spPr bwMode="auto">
          <a:xfrm>
            <a:off x="6424320" y="6215240"/>
            <a:ext cx="3918240" cy="2318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0" tIns="0" rIns="0" bIns="0"/>
          <a:lstStyle>
            <a:lvl1pPr eaLnBrk="0">
              <a:tabLst>
                <a:tab pos="723900" algn="l"/>
                <a:tab pos="1447800" algn="l"/>
                <a:tab pos="2171700" algn="l"/>
                <a:tab pos="2895600" algn="l"/>
                <a:tab pos="3619500" algn="l"/>
              </a:tabLst>
              <a:defRPr sz="2400">
                <a:solidFill>
                  <a:schemeClr val="tx1"/>
                </a:solidFill>
                <a:latin typeface="Times New Roman" charset="0"/>
                <a:ea typeface="ＭＳ Ｐゴシック" charset="0"/>
                <a:cs typeface="msgothic" charset="0"/>
              </a:defRPr>
            </a:lvl1pPr>
            <a:lvl2pPr marL="742950" indent="-285750" eaLnBrk="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2pPr>
            <a:lvl3pPr marL="1143000" indent="-228600" eaLnBrk="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3pPr>
            <a:lvl4pPr marL="1600200" indent="-228600" eaLnBrk="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4pPr>
            <a:lvl5pPr marL="2057400" indent="-228600" eaLnBrk="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5pPr>
            <a:lvl6pPr marL="25146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6pPr>
            <a:lvl7pPr marL="29718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7pPr>
            <a:lvl8pPr marL="34290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8pPr>
            <a:lvl9pPr marL="38862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9pPr>
          </a:lstStyle>
          <a:p>
            <a:pPr eaLnBrk="1"/>
            <a:r>
              <a:rPr lang="en-GB" sz="1100" b="1" dirty="0">
                <a:solidFill>
                  <a:srgbClr val="000000"/>
                </a:solidFill>
                <a:latin typeface="Arial" charset="0"/>
              </a:rPr>
              <a:t>Jacob Fog </a:t>
            </a:r>
            <a:r>
              <a:rPr lang="en-GB" sz="1100" b="1" dirty="0" err="1">
                <a:solidFill>
                  <a:srgbClr val="000000"/>
                </a:solidFill>
                <a:latin typeface="Arial" charset="0"/>
              </a:rPr>
              <a:t>Bentzon</a:t>
            </a:r>
            <a:r>
              <a:rPr lang="en-GB" sz="1100" b="1" dirty="0">
                <a:solidFill>
                  <a:srgbClr val="000000"/>
                </a:solidFill>
                <a:latin typeface="Arial" charset="0"/>
              </a:rPr>
              <a:t> et al. </a:t>
            </a:r>
            <a:r>
              <a:rPr lang="en-GB" sz="1100" b="1" dirty="0" err="1">
                <a:solidFill>
                  <a:srgbClr val="000000"/>
                </a:solidFill>
                <a:latin typeface="Arial" charset="0"/>
              </a:rPr>
              <a:t>Circ</a:t>
            </a:r>
            <a:r>
              <a:rPr lang="en-GB" sz="1100" b="1" dirty="0">
                <a:solidFill>
                  <a:srgbClr val="000000"/>
                </a:solidFill>
                <a:latin typeface="Arial" charset="0"/>
              </a:rPr>
              <a:t> Res. 2014;114:1852-1866</a:t>
            </a:r>
          </a:p>
        </p:txBody>
      </p:sp>
      <p:sp>
        <p:nvSpPr>
          <p:cNvPr id="5" name="Title 1">
            <a:extLst>
              <a:ext uri="{FF2B5EF4-FFF2-40B4-BE49-F238E27FC236}">
                <a16:creationId xmlns:a16="http://schemas.microsoft.com/office/drawing/2014/main" id="{02ECA827-2FDC-4142-A1FD-6475BA94B49F}"/>
              </a:ext>
            </a:extLst>
          </p:cNvPr>
          <p:cNvSpPr txBox="1">
            <a:spLocks/>
          </p:cNvSpPr>
          <p:nvPr/>
        </p:nvSpPr>
        <p:spPr>
          <a:xfrm>
            <a:off x="838200" y="365125"/>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a:solidFill>
                  <a:srgbClr val="002060"/>
                </a:solidFill>
                <a:latin typeface="Arial Black"/>
                <a:cs typeface="Arial Black"/>
              </a:rPr>
              <a:t>Plaques cicatrisées</a:t>
            </a:r>
            <a:endParaRPr lang="en-GB" sz="3600" dirty="0">
              <a:solidFill>
                <a:srgbClr val="002060"/>
              </a:solidFill>
              <a:latin typeface="Arial Black"/>
              <a:cs typeface="Arial Black"/>
            </a:endParaRPr>
          </a:p>
        </p:txBody>
      </p:sp>
    </p:spTree>
    <p:extLst>
      <p:ext uri="{BB962C8B-B14F-4D97-AF65-F5344CB8AC3E}">
        <p14:creationId xmlns:p14="http://schemas.microsoft.com/office/powerpoint/2010/main" val="6618155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a:extLst>
              <a:ext uri="{FF2B5EF4-FFF2-40B4-BE49-F238E27FC236}">
                <a16:creationId xmlns:a16="http://schemas.microsoft.com/office/drawing/2014/main" id="{456790A0-4B70-804E-85BD-E754E08FF62D}"/>
              </a:ext>
            </a:extLst>
          </p:cNvPr>
          <p:cNvSpPr txBox="1">
            <a:spLocks noChangeArrowheads="1"/>
          </p:cNvSpPr>
          <p:nvPr/>
        </p:nvSpPr>
        <p:spPr bwMode="auto">
          <a:xfrm>
            <a:off x="7267591" y="8664416"/>
            <a:ext cx="3964303" cy="23556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467" b="1" dirty="0" err="1">
                <a:latin typeface="Arial" charset="0"/>
              </a:rPr>
              <a:t>Renu</a:t>
            </a:r>
            <a:r>
              <a:rPr lang="en-GB" sz="1467" b="1" dirty="0">
                <a:latin typeface="Arial" charset="0"/>
              </a:rPr>
              <a:t> </a:t>
            </a:r>
            <a:r>
              <a:rPr lang="en-GB" sz="1467" b="1" dirty="0" err="1">
                <a:latin typeface="Arial" charset="0"/>
              </a:rPr>
              <a:t>Virmani</a:t>
            </a:r>
            <a:r>
              <a:rPr lang="en-GB" sz="1467" b="1" dirty="0">
                <a:latin typeface="Arial" charset="0"/>
              </a:rPr>
              <a:t> et al. </a:t>
            </a:r>
            <a:r>
              <a:rPr lang="en-GB" sz="1467" b="1" dirty="0" err="1">
                <a:latin typeface="Arial" charset="0"/>
              </a:rPr>
              <a:t>Arterioscler</a:t>
            </a:r>
            <a:r>
              <a:rPr lang="en-GB" sz="1467" b="1" dirty="0">
                <a:latin typeface="Arial" charset="0"/>
              </a:rPr>
              <a:t> </a:t>
            </a:r>
            <a:r>
              <a:rPr lang="en-GB" sz="1467" b="1" dirty="0" err="1">
                <a:latin typeface="Arial" charset="0"/>
              </a:rPr>
              <a:t>Thromb</a:t>
            </a:r>
            <a:r>
              <a:rPr lang="en-GB" sz="1467" b="1" dirty="0">
                <a:latin typeface="Arial" charset="0"/>
              </a:rPr>
              <a:t> </a:t>
            </a:r>
            <a:r>
              <a:rPr lang="en-GB" sz="1467" b="1" dirty="0" err="1">
                <a:latin typeface="Arial" charset="0"/>
              </a:rPr>
              <a:t>Vasc</a:t>
            </a:r>
            <a:r>
              <a:rPr lang="en-GB" sz="1467" b="1" dirty="0">
                <a:latin typeface="Arial" charset="0"/>
              </a:rPr>
              <a:t> Biol. 2000;20:1262-1275</a:t>
            </a:r>
          </a:p>
        </p:txBody>
      </p:sp>
      <p:sp>
        <p:nvSpPr>
          <p:cNvPr id="10" name="Rectangle : coins arrondis 9">
            <a:extLst>
              <a:ext uri="{FF2B5EF4-FFF2-40B4-BE49-F238E27FC236}">
                <a16:creationId xmlns:a16="http://schemas.microsoft.com/office/drawing/2014/main" id="{1E21E24A-A9A9-304E-8BDE-EC77873A947D}"/>
              </a:ext>
            </a:extLst>
          </p:cNvPr>
          <p:cNvSpPr/>
          <p:nvPr/>
        </p:nvSpPr>
        <p:spPr>
          <a:xfrm>
            <a:off x="1295467" y="1588387"/>
            <a:ext cx="4224469" cy="2372269"/>
          </a:xfrm>
          <a:prstGeom prst="roundRect">
            <a:avLst/>
          </a:prstGeom>
          <a:solidFill>
            <a:schemeClr val="accent1">
              <a:lumMod val="60000"/>
              <a:lumOff val="4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t" anchorCtr="0"/>
          <a:lstStyle/>
          <a:p>
            <a:pPr algn="ctr"/>
            <a:r>
              <a:rPr lang="fr-FR" sz="2400" dirty="0"/>
              <a:t>Plaques athéromateuses stables</a:t>
            </a:r>
          </a:p>
        </p:txBody>
      </p:sp>
      <p:pic>
        <p:nvPicPr>
          <p:cNvPr id="11" name="Picture 3" descr="Snap 2016-06-16 at 16.54.10.png">
            <a:extLst>
              <a:ext uri="{FF2B5EF4-FFF2-40B4-BE49-F238E27FC236}">
                <a16:creationId xmlns:a16="http://schemas.microsoft.com/office/drawing/2014/main" id="{7EDEF40E-C1B7-B141-A06E-24F853FD60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9616" y="2582971"/>
            <a:ext cx="1455013" cy="1219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Rectangle : coins arrondis 11">
            <a:extLst>
              <a:ext uri="{FF2B5EF4-FFF2-40B4-BE49-F238E27FC236}">
                <a16:creationId xmlns:a16="http://schemas.microsoft.com/office/drawing/2014/main" id="{7E0FCBA5-98C9-364A-93B6-4FAF9CA16846}"/>
              </a:ext>
            </a:extLst>
          </p:cNvPr>
          <p:cNvSpPr/>
          <p:nvPr/>
        </p:nvSpPr>
        <p:spPr>
          <a:xfrm>
            <a:off x="6791978" y="1588387"/>
            <a:ext cx="4224469" cy="2372269"/>
          </a:xfrm>
          <a:prstGeom prst="roundRect">
            <a:avLst/>
          </a:prstGeom>
          <a:solidFill>
            <a:schemeClr val="accent2">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t" anchorCtr="0"/>
          <a:lstStyle/>
          <a:p>
            <a:pPr algn="ctr"/>
            <a:r>
              <a:rPr lang="fr-FR" sz="2400" dirty="0"/>
              <a:t>Plaques athéromateuses instables</a:t>
            </a:r>
          </a:p>
        </p:txBody>
      </p:sp>
      <p:cxnSp>
        <p:nvCxnSpPr>
          <p:cNvPr id="18" name="Connecteur droit avec flèche 17">
            <a:extLst>
              <a:ext uri="{FF2B5EF4-FFF2-40B4-BE49-F238E27FC236}">
                <a16:creationId xmlns:a16="http://schemas.microsoft.com/office/drawing/2014/main" id="{BA6F32AD-6C26-BA4E-B5D6-A70E23337312}"/>
              </a:ext>
            </a:extLst>
          </p:cNvPr>
          <p:cNvCxnSpPr>
            <a:cxnSpLocks/>
          </p:cNvCxnSpPr>
          <p:nvPr/>
        </p:nvCxnSpPr>
        <p:spPr>
          <a:xfrm>
            <a:off x="3791744" y="4248689"/>
            <a:ext cx="768085" cy="8514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Connecteur droit avec flèche 18">
            <a:extLst>
              <a:ext uri="{FF2B5EF4-FFF2-40B4-BE49-F238E27FC236}">
                <a16:creationId xmlns:a16="http://schemas.microsoft.com/office/drawing/2014/main" id="{A6C1981D-21E1-2F4D-A446-B8D84365A9C0}"/>
              </a:ext>
            </a:extLst>
          </p:cNvPr>
          <p:cNvCxnSpPr>
            <a:cxnSpLocks/>
          </p:cNvCxnSpPr>
          <p:nvPr/>
        </p:nvCxnSpPr>
        <p:spPr>
          <a:xfrm flipH="1">
            <a:off x="1967541" y="4248689"/>
            <a:ext cx="871523" cy="8514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Rectangle : coins arrondis 21">
            <a:extLst>
              <a:ext uri="{FF2B5EF4-FFF2-40B4-BE49-F238E27FC236}">
                <a16:creationId xmlns:a16="http://schemas.microsoft.com/office/drawing/2014/main" id="{E902FB6A-4F96-7E45-A040-461B25044987}"/>
              </a:ext>
            </a:extLst>
          </p:cNvPr>
          <p:cNvSpPr/>
          <p:nvPr/>
        </p:nvSpPr>
        <p:spPr>
          <a:xfrm>
            <a:off x="675821" y="5271928"/>
            <a:ext cx="1963796" cy="6102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67" dirty="0"/>
              <a:t>Peu d’impact sur la mortalité </a:t>
            </a:r>
          </a:p>
        </p:txBody>
      </p:sp>
      <p:sp>
        <p:nvSpPr>
          <p:cNvPr id="23" name="Rectangle : coins arrondis 22">
            <a:extLst>
              <a:ext uri="{FF2B5EF4-FFF2-40B4-BE49-F238E27FC236}">
                <a16:creationId xmlns:a16="http://schemas.microsoft.com/office/drawing/2014/main" id="{33699E96-F34F-0F44-A962-0387A53376B2}"/>
              </a:ext>
            </a:extLst>
          </p:cNvPr>
          <p:cNvSpPr/>
          <p:nvPr/>
        </p:nvSpPr>
        <p:spPr>
          <a:xfrm>
            <a:off x="3556141" y="5271928"/>
            <a:ext cx="1963796" cy="610259"/>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fr-FR" sz="1867" dirty="0"/>
              <a:t>Angor d’effort</a:t>
            </a:r>
          </a:p>
        </p:txBody>
      </p:sp>
      <p:cxnSp>
        <p:nvCxnSpPr>
          <p:cNvPr id="28" name="Connecteur droit avec flèche 27">
            <a:extLst>
              <a:ext uri="{FF2B5EF4-FFF2-40B4-BE49-F238E27FC236}">
                <a16:creationId xmlns:a16="http://schemas.microsoft.com/office/drawing/2014/main" id="{8371BC50-9B56-CC49-8F71-43CE6E81F84B}"/>
              </a:ext>
            </a:extLst>
          </p:cNvPr>
          <p:cNvCxnSpPr>
            <a:cxnSpLocks/>
          </p:cNvCxnSpPr>
          <p:nvPr/>
        </p:nvCxnSpPr>
        <p:spPr>
          <a:xfrm>
            <a:off x="8890364" y="4070719"/>
            <a:ext cx="0" cy="10299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Rectangle : coins arrondis 28">
            <a:extLst>
              <a:ext uri="{FF2B5EF4-FFF2-40B4-BE49-F238E27FC236}">
                <a16:creationId xmlns:a16="http://schemas.microsoft.com/office/drawing/2014/main" id="{C18BA753-E53B-A448-8BFD-3FBEFCECFC6C}"/>
              </a:ext>
            </a:extLst>
          </p:cNvPr>
          <p:cNvSpPr/>
          <p:nvPr/>
        </p:nvSpPr>
        <p:spPr>
          <a:xfrm>
            <a:off x="7908466" y="5261436"/>
            <a:ext cx="1963796" cy="610259"/>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67" dirty="0"/>
              <a:t>Impact sur la mortalité</a:t>
            </a:r>
          </a:p>
        </p:txBody>
      </p:sp>
      <p:sp>
        <p:nvSpPr>
          <p:cNvPr id="32" name="ZoneTexte 31">
            <a:extLst>
              <a:ext uri="{FF2B5EF4-FFF2-40B4-BE49-F238E27FC236}">
                <a16:creationId xmlns:a16="http://schemas.microsoft.com/office/drawing/2014/main" id="{3DD42054-58C5-504F-90E6-6A63FD250683}"/>
              </a:ext>
            </a:extLst>
          </p:cNvPr>
          <p:cNvSpPr txBox="1"/>
          <p:nvPr/>
        </p:nvSpPr>
        <p:spPr>
          <a:xfrm>
            <a:off x="2173292" y="6201115"/>
            <a:ext cx="1809726" cy="420564"/>
          </a:xfrm>
          <a:prstGeom prst="rect">
            <a:avLst/>
          </a:prstGeom>
          <a:noFill/>
        </p:spPr>
        <p:txBody>
          <a:bodyPr wrap="none" rtlCol="0">
            <a:spAutoFit/>
          </a:bodyPr>
          <a:lstStyle/>
          <a:p>
            <a:r>
              <a:rPr lang="fr-FR" sz="2133" dirty="0"/>
              <a:t>Faut ’il traiter?</a:t>
            </a:r>
          </a:p>
        </p:txBody>
      </p:sp>
      <p:pic>
        <p:nvPicPr>
          <p:cNvPr id="34" name="Picture 1032">
            <a:extLst>
              <a:ext uri="{FF2B5EF4-FFF2-40B4-BE49-F238E27FC236}">
                <a16:creationId xmlns:a16="http://schemas.microsoft.com/office/drawing/2014/main" id="{7E890555-6552-5741-A8D2-D8B4448D53E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5400000">
            <a:off x="8307342" y="2371987"/>
            <a:ext cx="1305321" cy="16911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7" name="ZoneTexte 16">
            <a:extLst>
              <a:ext uri="{FF2B5EF4-FFF2-40B4-BE49-F238E27FC236}">
                <a16:creationId xmlns:a16="http://schemas.microsoft.com/office/drawing/2014/main" id="{526DDD8B-48E0-4343-AF11-BD4530ED81D9}"/>
              </a:ext>
            </a:extLst>
          </p:cNvPr>
          <p:cNvSpPr txBox="1"/>
          <p:nvPr/>
        </p:nvSpPr>
        <p:spPr>
          <a:xfrm>
            <a:off x="6954064" y="6201115"/>
            <a:ext cx="3872599" cy="420564"/>
          </a:xfrm>
          <a:prstGeom prst="rect">
            <a:avLst/>
          </a:prstGeom>
          <a:noFill/>
        </p:spPr>
        <p:txBody>
          <a:bodyPr wrap="none" rtlCol="0">
            <a:spAutoFit/>
          </a:bodyPr>
          <a:lstStyle/>
          <a:p>
            <a:r>
              <a:rPr lang="fr-FR" sz="2133" dirty="0"/>
              <a:t>Traiter si possible techniquement</a:t>
            </a:r>
          </a:p>
        </p:txBody>
      </p:sp>
      <p:sp>
        <p:nvSpPr>
          <p:cNvPr id="20" name="Rectangle 19">
            <a:extLst>
              <a:ext uri="{FF2B5EF4-FFF2-40B4-BE49-F238E27FC236}">
                <a16:creationId xmlns:a16="http://schemas.microsoft.com/office/drawing/2014/main" id="{BC827A1A-D299-394A-A30C-16CA06F809F1}"/>
              </a:ext>
            </a:extLst>
          </p:cNvPr>
          <p:cNvSpPr/>
          <p:nvPr/>
        </p:nvSpPr>
        <p:spPr>
          <a:xfrm>
            <a:off x="3078155" y="287607"/>
            <a:ext cx="6628931" cy="584775"/>
          </a:xfrm>
          <a:prstGeom prst="rect">
            <a:avLst/>
          </a:prstGeom>
        </p:spPr>
        <p:txBody>
          <a:bodyPr wrap="none">
            <a:spAutoFit/>
          </a:bodyPr>
          <a:lstStyle/>
          <a:p>
            <a:r>
              <a:rPr lang="fr-FR" sz="3200" b="1" dirty="0">
                <a:solidFill>
                  <a:srgbClr val="002060"/>
                </a:solidFill>
              </a:rPr>
              <a:t>Synthèse physiopathologie coronaire</a:t>
            </a:r>
          </a:p>
        </p:txBody>
      </p:sp>
    </p:spTree>
    <p:extLst>
      <p:ext uri="{BB962C8B-B14F-4D97-AF65-F5344CB8AC3E}">
        <p14:creationId xmlns:p14="http://schemas.microsoft.com/office/powerpoint/2010/main" val="2546158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2" grpId="0" animBg="1"/>
      <p:bldP spid="23" grpId="0" animBg="1"/>
      <p:bldP spid="29" grpId="0" animBg="1"/>
      <p:bldP spid="32"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F86A3D-6E52-6B48-A462-AF1517941D35}"/>
              </a:ext>
            </a:extLst>
          </p:cNvPr>
          <p:cNvSpPr>
            <a:spLocks noGrp="1"/>
          </p:cNvSpPr>
          <p:nvPr>
            <p:ph type="title"/>
          </p:nvPr>
        </p:nvSpPr>
        <p:spPr>
          <a:xfrm>
            <a:off x="838200" y="365125"/>
            <a:ext cx="10693400" cy="1666875"/>
          </a:xfrm>
        </p:spPr>
        <p:txBody>
          <a:bodyPr>
            <a:normAutofit fontScale="90000"/>
          </a:bodyPr>
          <a:lstStyle/>
          <a:p>
            <a:r>
              <a:rPr lang="fr-FR" b="1" dirty="0">
                <a:solidFill>
                  <a:srgbClr val="002060"/>
                </a:solidFill>
              </a:rPr>
              <a:t>Question 1: </a:t>
            </a:r>
            <a:r>
              <a:rPr lang="fr-FR" dirty="0">
                <a:solidFill>
                  <a:srgbClr val="002060"/>
                </a:solidFill>
              </a:rPr>
              <a:t>les patients présentant un </a:t>
            </a:r>
            <a:r>
              <a:rPr lang="fr-FR" b="1" dirty="0">
                <a:solidFill>
                  <a:srgbClr val="002060"/>
                </a:solidFill>
              </a:rPr>
              <a:t>angor stable </a:t>
            </a:r>
            <a:r>
              <a:rPr lang="fr-FR" dirty="0">
                <a:solidFill>
                  <a:srgbClr val="002060"/>
                </a:solidFill>
              </a:rPr>
              <a:t>ont un risque de mortalité élevé par rapport à la population générale.</a:t>
            </a:r>
          </a:p>
        </p:txBody>
      </p:sp>
      <p:sp>
        <p:nvSpPr>
          <p:cNvPr id="3" name="Espace réservé du contenu 2">
            <a:extLst>
              <a:ext uri="{FF2B5EF4-FFF2-40B4-BE49-F238E27FC236}">
                <a16:creationId xmlns:a16="http://schemas.microsoft.com/office/drawing/2014/main" id="{184A2969-DBDF-624A-B86F-6D2F14D2C034}"/>
              </a:ext>
            </a:extLst>
          </p:cNvPr>
          <p:cNvSpPr>
            <a:spLocks noGrp="1"/>
          </p:cNvSpPr>
          <p:nvPr>
            <p:ph idx="1"/>
          </p:nvPr>
        </p:nvSpPr>
        <p:spPr>
          <a:xfrm>
            <a:off x="2235200" y="3112559"/>
            <a:ext cx="10515600" cy="4351338"/>
          </a:xfrm>
        </p:spPr>
        <p:txBody>
          <a:bodyPr/>
          <a:lstStyle/>
          <a:p>
            <a:pPr marL="514350" indent="-514350">
              <a:buAutoNum type="arabicPeriod"/>
            </a:pPr>
            <a:r>
              <a:rPr lang="fr-FR" dirty="0"/>
              <a:t>Vrai</a:t>
            </a:r>
          </a:p>
          <a:p>
            <a:pPr marL="514350" indent="-514350">
              <a:buAutoNum type="arabicPeriod"/>
            </a:pPr>
            <a:endParaRPr lang="fr-FR" dirty="0"/>
          </a:p>
          <a:p>
            <a:pPr marL="514350" indent="-514350">
              <a:buAutoNum type="arabicPeriod"/>
            </a:pPr>
            <a:r>
              <a:rPr lang="fr-FR" dirty="0"/>
              <a:t>Faux</a:t>
            </a:r>
          </a:p>
        </p:txBody>
      </p:sp>
    </p:spTree>
    <p:extLst>
      <p:ext uri="{BB962C8B-B14F-4D97-AF65-F5344CB8AC3E}">
        <p14:creationId xmlns:p14="http://schemas.microsoft.com/office/powerpoint/2010/main" val="26113265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821321" y="569104"/>
            <a:ext cx="10972800" cy="1143000"/>
          </a:xfrm>
        </p:spPr>
        <p:txBody>
          <a:bodyPr>
            <a:normAutofit/>
          </a:bodyPr>
          <a:lstStyle/>
          <a:p>
            <a:r>
              <a:rPr lang="en-US" sz="3733" b="1" dirty="0">
                <a:solidFill>
                  <a:srgbClr val="002060"/>
                </a:solidFill>
              </a:rPr>
              <a:t>Invention de </a:t>
            </a:r>
            <a:r>
              <a:rPr lang="en-US" sz="3733" b="1" dirty="0" err="1">
                <a:solidFill>
                  <a:srgbClr val="002060"/>
                </a:solidFill>
              </a:rPr>
              <a:t>l’angioplastie</a:t>
            </a:r>
            <a:endParaRPr lang="en-US" sz="3733" b="1" dirty="0">
              <a:solidFill>
                <a:srgbClr val="002060"/>
              </a:solidFill>
            </a:endParaRPr>
          </a:p>
        </p:txBody>
      </p:sp>
      <p:sp>
        <p:nvSpPr>
          <p:cNvPr id="3" name="Espace réservé du contenu 2"/>
          <p:cNvSpPr>
            <a:spLocks noGrp="1"/>
          </p:cNvSpPr>
          <p:nvPr>
            <p:ph idx="1"/>
          </p:nvPr>
        </p:nvSpPr>
        <p:spPr>
          <a:xfrm>
            <a:off x="2116039" y="1534275"/>
            <a:ext cx="8942784" cy="772681"/>
          </a:xfrm>
        </p:spPr>
        <p:txBody>
          <a:bodyPr>
            <a:normAutofit/>
          </a:bodyPr>
          <a:lstStyle/>
          <a:p>
            <a:pPr algn="ctr">
              <a:buNone/>
            </a:pPr>
            <a:r>
              <a:rPr lang="en-US" sz="2667" dirty="0"/>
              <a:t>16 </a:t>
            </a:r>
            <a:r>
              <a:rPr lang="en-US" sz="2667" dirty="0" err="1"/>
              <a:t>septembre</a:t>
            </a:r>
            <a:r>
              <a:rPr lang="en-US" sz="2667" dirty="0"/>
              <a:t> 1977</a:t>
            </a:r>
          </a:p>
        </p:txBody>
      </p:sp>
      <p:pic>
        <p:nvPicPr>
          <p:cNvPr id="1026" name="Picture 2"/>
          <p:cNvPicPr>
            <a:picLocks noChangeAspect="1" noChangeArrowheads="1"/>
          </p:cNvPicPr>
          <p:nvPr/>
        </p:nvPicPr>
        <p:blipFill>
          <a:blip r:embed="rId2" cstate="print"/>
          <a:srcRect/>
          <a:stretch>
            <a:fillRect/>
          </a:stretch>
        </p:blipFill>
        <p:spPr bwMode="auto">
          <a:xfrm>
            <a:off x="5999990" y="2564905"/>
            <a:ext cx="5058833" cy="2688167"/>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1775520" y="2468894"/>
            <a:ext cx="2592288" cy="2854831"/>
          </a:xfrm>
          <a:prstGeom prst="rect">
            <a:avLst/>
          </a:prstGeom>
          <a:noFill/>
          <a:ln w="9525">
            <a:noFill/>
            <a:miter lim="800000"/>
            <a:headEnd/>
            <a:tailEnd/>
          </a:ln>
        </p:spPr>
      </p:pic>
      <p:sp>
        <p:nvSpPr>
          <p:cNvPr id="6" name="ZoneTexte 5"/>
          <p:cNvSpPr txBox="1"/>
          <p:nvPr/>
        </p:nvSpPr>
        <p:spPr>
          <a:xfrm>
            <a:off x="1871531" y="5541235"/>
            <a:ext cx="2410725" cy="830997"/>
          </a:xfrm>
          <a:prstGeom prst="rect">
            <a:avLst/>
          </a:prstGeom>
          <a:noFill/>
        </p:spPr>
        <p:txBody>
          <a:bodyPr wrap="none" rtlCol="0">
            <a:spAutoFit/>
          </a:bodyPr>
          <a:lstStyle/>
          <a:p>
            <a:r>
              <a:rPr lang="en-US" sz="2400" dirty="0"/>
              <a:t>Andreas </a:t>
            </a:r>
            <a:r>
              <a:rPr lang="en-US" sz="2400" dirty="0" err="1"/>
              <a:t>Grüntzig</a:t>
            </a:r>
            <a:r>
              <a:rPr lang="en-US" sz="2400" dirty="0"/>
              <a:t> </a:t>
            </a:r>
          </a:p>
          <a:p>
            <a:endParaRPr lang="en-US" sz="2400" dirty="0"/>
          </a:p>
        </p:txBody>
      </p:sp>
      <p:sp>
        <p:nvSpPr>
          <p:cNvPr id="8" name="Rectangle 7">
            <a:extLst>
              <a:ext uri="{FF2B5EF4-FFF2-40B4-BE49-F238E27FC236}">
                <a16:creationId xmlns:a16="http://schemas.microsoft.com/office/drawing/2014/main" id="{1A641F2E-4340-5D43-970A-4CFC5238C992}"/>
              </a:ext>
            </a:extLst>
          </p:cNvPr>
          <p:cNvSpPr/>
          <p:nvPr/>
        </p:nvSpPr>
        <p:spPr>
          <a:xfrm>
            <a:off x="3624883" y="195669"/>
            <a:ext cx="5682838" cy="584775"/>
          </a:xfrm>
          <a:prstGeom prst="rect">
            <a:avLst/>
          </a:prstGeom>
        </p:spPr>
        <p:txBody>
          <a:bodyPr wrap="none">
            <a:spAutoFit/>
          </a:bodyPr>
          <a:lstStyle/>
          <a:p>
            <a:r>
              <a:rPr lang="fr-FR" sz="3200" b="1" dirty="0">
                <a:solidFill>
                  <a:srgbClr val="002060"/>
                </a:solidFill>
              </a:rPr>
              <a:t>Traitement de la coronaropathie</a:t>
            </a:r>
          </a:p>
        </p:txBody>
      </p:sp>
    </p:spTree>
    <p:extLst>
      <p:ext uri="{BB962C8B-B14F-4D97-AF65-F5344CB8AC3E}">
        <p14:creationId xmlns:p14="http://schemas.microsoft.com/office/powerpoint/2010/main" val="1435163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17674" y="443410"/>
            <a:ext cx="10972800" cy="1143000"/>
          </a:xfrm>
        </p:spPr>
        <p:txBody>
          <a:bodyPr>
            <a:noAutofit/>
          </a:bodyPr>
          <a:lstStyle/>
          <a:p>
            <a:r>
              <a:rPr lang="fr-FR" sz="3733" b="1">
                <a:solidFill>
                  <a:srgbClr val="002060"/>
                </a:solidFill>
              </a:rPr>
              <a:t>Agression mécanique après angioplastie au ballon </a:t>
            </a:r>
          </a:p>
        </p:txBody>
      </p:sp>
      <p:pic>
        <p:nvPicPr>
          <p:cNvPr id="2050" name="Picture 2"/>
          <p:cNvPicPr>
            <a:picLocks noGrp="1" noChangeAspect="1" noChangeArrowheads="1"/>
          </p:cNvPicPr>
          <p:nvPr>
            <p:ph idx="1"/>
          </p:nvPr>
        </p:nvPicPr>
        <p:blipFill>
          <a:blip r:embed="rId2" cstate="print">
            <a:lum bright="-10000" contrast="30000"/>
          </a:blip>
          <a:srcRect/>
          <a:stretch>
            <a:fillRect/>
          </a:stretch>
        </p:blipFill>
        <p:spPr bwMode="auto">
          <a:xfrm>
            <a:off x="5711957" y="2660915"/>
            <a:ext cx="5791024" cy="3172949"/>
          </a:xfrm>
          <a:prstGeom prst="rect">
            <a:avLst/>
          </a:prstGeom>
          <a:ln>
            <a:noFill/>
          </a:ln>
          <a:effectLst>
            <a:outerShdw blurRad="292100" dist="139700" dir="2700000" algn="tl" rotWithShape="0">
              <a:srgbClr val="333333">
                <a:alpha val="65000"/>
              </a:srgbClr>
            </a:outerShdw>
          </a:effectLst>
        </p:spPr>
      </p:pic>
      <p:sp>
        <p:nvSpPr>
          <p:cNvPr id="5" name="ZoneTexte 4"/>
          <p:cNvSpPr txBox="1"/>
          <p:nvPr/>
        </p:nvSpPr>
        <p:spPr>
          <a:xfrm>
            <a:off x="7440150" y="1892830"/>
            <a:ext cx="2442015" cy="461665"/>
          </a:xfrm>
          <a:prstGeom prst="rect">
            <a:avLst/>
          </a:prstGeom>
          <a:noFill/>
        </p:spPr>
        <p:txBody>
          <a:bodyPr wrap="none" rtlCol="0">
            <a:spAutoFit/>
          </a:bodyPr>
          <a:lstStyle/>
          <a:p>
            <a:r>
              <a:rPr lang="en-US" sz="2400" b="1" dirty="0"/>
              <a:t>Intimal dissection</a:t>
            </a:r>
          </a:p>
        </p:txBody>
      </p:sp>
      <p:sp>
        <p:nvSpPr>
          <p:cNvPr id="6" name="ZoneTexte 5"/>
          <p:cNvSpPr txBox="1"/>
          <p:nvPr/>
        </p:nvSpPr>
        <p:spPr>
          <a:xfrm>
            <a:off x="1016608" y="3044957"/>
            <a:ext cx="3575467" cy="2144498"/>
          </a:xfrm>
          <a:prstGeom prst="rect">
            <a:avLst/>
          </a:prstGeom>
          <a:noFill/>
        </p:spPr>
        <p:txBody>
          <a:bodyPr wrap="none" rtlCol="0">
            <a:spAutoFit/>
          </a:bodyPr>
          <a:lstStyle/>
          <a:p>
            <a:pPr algn="ctr"/>
            <a:r>
              <a:rPr lang="en-US" sz="2667" b="1" dirty="0"/>
              <a:t>thrombose (3 à 5%)</a:t>
            </a:r>
          </a:p>
          <a:p>
            <a:pPr algn="ctr"/>
            <a:endParaRPr lang="en-US" sz="2667" b="1" dirty="0"/>
          </a:p>
          <a:p>
            <a:pPr algn="ctr"/>
            <a:r>
              <a:rPr lang="en-US" sz="2667" b="1" dirty="0" err="1">
                <a:solidFill>
                  <a:srgbClr val="0070C0"/>
                </a:solidFill>
              </a:rPr>
              <a:t>Réponse</a:t>
            </a:r>
            <a:r>
              <a:rPr lang="en-US" sz="2667" b="1" dirty="0">
                <a:solidFill>
                  <a:srgbClr val="0070C0"/>
                </a:solidFill>
              </a:rPr>
              <a:t> </a:t>
            </a:r>
            <a:r>
              <a:rPr lang="en-US" sz="2667" b="1" dirty="0" err="1">
                <a:solidFill>
                  <a:srgbClr val="0070C0"/>
                </a:solidFill>
              </a:rPr>
              <a:t>inflammatoire</a:t>
            </a:r>
            <a:r>
              <a:rPr lang="en-US" sz="2667" b="1" dirty="0">
                <a:solidFill>
                  <a:srgbClr val="0070C0"/>
                </a:solidFill>
              </a:rPr>
              <a:t> </a:t>
            </a:r>
          </a:p>
          <a:p>
            <a:pPr algn="ctr"/>
            <a:endParaRPr lang="en-US" sz="2667" b="1" dirty="0"/>
          </a:p>
          <a:p>
            <a:pPr algn="ctr"/>
            <a:r>
              <a:rPr lang="en-US" sz="2667" b="1" dirty="0"/>
              <a:t>Re-</a:t>
            </a:r>
            <a:r>
              <a:rPr lang="en-US" sz="2667" b="1" dirty="0" err="1"/>
              <a:t>sténose</a:t>
            </a:r>
            <a:r>
              <a:rPr lang="en-US" sz="2667" b="1" dirty="0"/>
              <a:t> (20 to 50%)</a:t>
            </a:r>
          </a:p>
        </p:txBody>
      </p:sp>
    </p:spTree>
    <p:extLst>
      <p:ext uri="{BB962C8B-B14F-4D97-AF65-F5344CB8AC3E}">
        <p14:creationId xmlns:p14="http://schemas.microsoft.com/office/powerpoint/2010/main" val="12634102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77262" y="0"/>
            <a:ext cx="10972800" cy="1143000"/>
          </a:xfrm>
        </p:spPr>
        <p:txBody>
          <a:bodyPr>
            <a:normAutofit/>
          </a:bodyPr>
          <a:lstStyle/>
          <a:p>
            <a:pPr algn="ctr"/>
            <a:r>
              <a:rPr lang="en-US" sz="3733" b="1" dirty="0">
                <a:solidFill>
                  <a:srgbClr val="002060"/>
                </a:solidFill>
              </a:rPr>
              <a:t>Stents</a:t>
            </a:r>
          </a:p>
        </p:txBody>
      </p:sp>
      <p:sp>
        <p:nvSpPr>
          <p:cNvPr id="3" name="Espace réservé du contenu 2"/>
          <p:cNvSpPr>
            <a:spLocks noGrp="1"/>
          </p:cNvSpPr>
          <p:nvPr>
            <p:ph idx="1"/>
          </p:nvPr>
        </p:nvSpPr>
        <p:spPr>
          <a:xfrm>
            <a:off x="777262" y="1212113"/>
            <a:ext cx="10972800" cy="1854110"/>
          </a:xfrm>
        </p:spPr>
        <p:txBody>
          <a:bodyPr>
            <a:normAutofit fontScale="77500" lnSpcReduction="20000"/>
          </a:bodyPr>
          <a:lstStyle/>
          <a:p>
            <a:pPr algn="ctr">
              <a:buNone/>
            </a:pPr>
            <a:r>
              <a:rPr lang="en-US" sz="2400" b="1" dirty="0"/>
              <a:t>Premier stent </a:t>
            </a:r>
            <a:r>
              <a:rPr lang="en-US" sz="2400" b="1" dirty="0" err="1"/>
              <a:t>implanté</a:t>
            </a:r>
            <a:r>
              <a:rPr lang="en-US" sz="2400" b="1" dirty="0"/>
              <a:t> par Jacques </a:t>
            </a:r>
            <a:r>
              <a:rPr lang="en-US" sz="2400" b="1" dirty="0" err="1"/>
              <a:t>Puel</a:t>
            </a:r>
            <a:r>
              <a:rPr lang="en-US" sz="2400" b="1" dirty="0"/>
              <a:t>:    </a:t>
            </a:r>
            <a:r>
              <a:rPr lang="en-US" sz="2400" b="1" dirty="0" err="1"/>
              <a:t>Wallstent</a:t>
            </a:r>
            <a:r>
              <a:rPr lang="en-US" sz="2400" b="1" dirty="0"/>
              <a:t>  Mars 1986</a:t>
            </a:r>
          </a:p>
          <a:p>
            <a:pPr algn="ctr">
              <a:buNone/>
            </a:pPr>
            <a:endParaRPr lang="en-US" sz="2400" b="1" dirty="0"/>
          </a:p>
          <a:p>
            <a:pPr algn="ctr">
              <a:buNone/>
            </a:pPr>
            <a:r>
              <a:rPr lang="en-US" sz="2400" b="1" dirty="0">
                <a:solidFill>
                  <a:srgbClr val="0070C0"/>
                </a:solidFill>
              </a:rPr>
              <a:t>Pour </a:t>
            </a:r>
            <a:r>
              <a:rPr lang="en-US" sz="2400" b="1" dirty="0" err="1">
                <a:solidFill>
                  <a:srgbClr val="0070C0"/>
                </a:solidFill>
              </a:rPr>
              <a:t>traiter</a:t>
            </a:r>
            <a:r>
              <a:rPr lang="en-US" sz="2400" b="1" dirty="0">
                <a:solidFill>
                  <a:srgbClr val="0070C0"/>
                </a:solidFill>
              </a:rPr>
              <a:t> les dissections post angioplasties</a:t>
            </a:r>
          </a:p>
          <a:p>
            <a:pPr algn="ctr">
              <a:buNone/>
            </a:pPr>
            <a:endParaRPr lang="en-US" sz="2400" b="1" dirty="0"/>
          </a:p>
          <a:p>
            <a:pPr algn="ctr">
              <a:buNone/>
            </a:pPr>
            <a:r>
              <a:rPr lang="en-US" sz="2400" b="1" dirty="0"/>
              <a:t>Les stents nu </a:t>
            </a:r>
            <a:r>
              <a:rPr lang="en-US" sz="2400" b="1" dirty="0" err="1"/>
              <a:t>ont</a:t>
            </a:r>
            <a:r>
              <a:rPr lang="en-US" sz="2400" b="1" dirty="0"/>
              <a:t> un </a:t>
            </a:r>
            <a:r>
              <a:rPr lang="en-US" sz="2400" b="1" dirty="0" err="1"/>
              <a:t>taux</a:t>
            </a:r>
            <a:r>
              <a:rPr lang="en-US" sz="2400" b="1" dirty="0"/>
              <a:t> de re-stenose </a:t>
            </a:r>
            <a:r>
              <a:rPr lang="en-US" sz="2400" b="1" dirty="0" err="1"/>
              <a:t>élévé</a:t>
            </a:r>
            <a:r>
              <a:rPr lang="en-US" sz="2400" b="1" dirty="0"/>
              <a:t> chez les </a:t>
            </a:r>
            <a:r>
              <a:rPr lang="en-US" sz="2400" b="1" dirty="0" err="1"/>
              <a:t>diabétiques</a:t>
            </a:r>
            <a:r>
              <a:rPr lang="en-US" sz="2400" b="1" dirty="0"/>
              <a:t>, les lesions diffuses, et les petits </a:t>
            </a:r>
            <a:r>
              <a:rPr lang="en-US" sz="2400" b="1" dirty="0" err="1"/>
              <a:t>vaisseaux</a:t>
            </a:r>
            <a:r>
              <a:rPr lang="en-US" sz="2400" b="1" dirty="0"/>
              <a:t> (30 to 60%)</a:t>
            </a:r>
          </a:p>
          <a:p>
            <a:pPr>
              <a:buNone/>
            </a:pPr>
            <a:endParaRPr lang="en-US" dirty="0"/>
          </a:p>
          <a:p>
            <a:pPr>
              <a:buNone/>
            </a:pPr>
            <a:endParaRPr lang="en-US" dirty="0"/>
          </a:p>
          <a:p>
            <a:pPr>
              <a:buNone/>
            </a:pPr>
            <a:endParaRPr lang="en-US" dirty="0"/>
          </a:p>
        </p:txBody>
      </p:sp>
      <p:pic>
        <p:nvPicPr>
          <p:cNvPr id="3074" name="Picture 2"/>
          <p:cNvPicPr>
            <a:picLocks noChangeAspect="1" noChangeArrowheads="1"/>
          </p:cNvPicPr>
          <p:nvPr/>
        </p:nvPicPr>
        <p:blipFill>
          <a:blip r:embed="rId2" cstate="print"/>
          <a:srcRect/>
          <a:stretch>
            <a:fillRect/>
          </a:stretch>
        </p:blipFill>
        <p:spPr bwMode="auto">
          <a:xfrm>
            <a:off x="4352160" y="3429000"/>
            <a:ext cx="3823004" cy="31337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21824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0"/>
            <a:ext cx="10972800" cy="1143000"/>
          </a:xfrm>
        </p:spPr>
        <p:txBody>
          <a:bodyPr>
            <a:normAutofit/>
          </a:bodyPr>
          <a:lstStyle/>
          <a:p>
            <a:pPr algn="ctr"/>
            <a:r>
              <a:rPr lang="en-US" sz="3733" b="1" dirty="0">
                <a:solidFill>
                  <a:srgbClr val="002060"/>
                </a:solidFill>
              </a:rPr>
              <a:t>Première </a:t>
            </a:r>
            <a:r>
              <a:rPr lang="en-US" sz="3733" b="1" dirty="0" err="1">
                <a:solidFill>
                  <a:srgbClr val="002060"/>
                </a:solidFill>
              </a:rPr>
              <a:t>génération</a:t>
            </a:r>
            <a:r>
              <a:rPr lang="en-US" sz="3733" b="1" dirty="0">
                <a:solidFill>
                  <a:srgbClr val="002060"/>
                </a:solidFill>
              </a:rPr>
              <a:t> de stent </a:t>
            </a:r>
            <a:r>
              <a:rPr lang="en-US" sz="3733" b="1" dirty="0" err="1">
                <a:solidFill>
                  <a:srgbClr val="002060"/>
                </a:solidFill>
              </a:rPr>
              <a:t>actif</a:t>
            </a:r>
            <a:endParaRPr lang="en-US" sz="3733" b="1" dirty="0">
              <a:solidFill>
                <a:srgbClr val="002060"/>
              </a:solidFill>
            </a:endParaRPr>
          </a:p>
        </p:txBody>
      </p:sp>
      <p:graphicFrame>
        <p:nvGraphicFramePr>
          <p:cNvPr id="6" name="Diagramme 5"/>
          <p:cNvGraphicFramePr/>
          <p:nvPr/>
        </p:nvGraphicFramePr>
        <p:xfrm>
          <a:off x="0" y="1604798"/>
          <a:ext cx="11952651" cy="48005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368186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à coins arrondis 19"/>
          <p:cNvSpPr/>
          <p:nvPr/>
        </p:nvSpPr>
        <p:spPr>
          <a:xfrm>
            <a:off x="3695733" y="2756926"/>
            <a:ext cx="3168352" cy="2208245"/>
          </a:xfrm>
          <a:prstGeom prst="roundRect">
            <a:avLst/>
          </a:prstGeom>
          <a:solidFill>
            <a:srgbClr val="7030A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2400"/>
          </a:p>
        </p:txBody>
      </p:sp>
      <p:sp>
        <p:nvSpPr>
          <p:cNvPr id="2" name="Titre 1"/>
          <p:cNvSpPr>
            <a:spLocks noGrp="1"/>
          </p:cNvSpPr>
          <p:nvPr>
            <p:ph type="title"/>
          </p:nvPr>
        </p:nvSpPr>
        <p:spPr>
          <a:xfrm>
            <a:off x="609600" y="54895"/>
            <a:ext cx="10972800" cy="1143000"/>
          </a:xfrm>
        </p:spPr>
        <p:txBody>
          <a:bodyPr>
            <a:normAutofit/>
          </a:bodyPr>
          <a:lstStyle/>
          <a:p>
            <a:pPr algn="ctr"/>
            <a:r>
              <a:rPr lang="en-US" sz="3733" b="1" dirty="0">
                <a:solidFill>
                  <a:srgbClr val="002060"/>
                </a:solidFill>
              </a:rPr>
              <a:t>Stents </a:t>
            </a:r>
            <a:r>
              <a:rPr lang="en-US" sz="3733" b="1" dirty="0" err="1">
                <a:solidFill>
                  <a:srgbClr val="002060"/>
                </a:solidFill>
              </a:rPr>
              <a:t>actifs</a:t>
            </a:r>
            <a:endParaRPr lang="en-US" sz="3733" b="1" dirty="0">
              <a:solidFill>
                <a:srgbClr val="002060"/>
              </a:solidFill>
            </a:endParaRPr>
          </a:p>
        </p:txBody>
      </p:sp>
      <p:sp>
        <p:nvSpPr>
          <p:cNvPr id="18" name="Rectangle à coins arrondis 17"/>
          <p:cNvSpPr/>
          <p:nvPr/>
        </p:nvSpPr>
        <p:spPr>
          <a:xfrm>
            <a:off x="4175786" y="3044957"/>
            <a:ext cx="2185071" cy="15773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ZoneTexte 18"/>
          <p:cNvSpPr txBox="1"/>
          <p:nvPr/>
        </p:nvSpPr>
        <p:spPr>
          <a:xfrm>
            <a:off x="7248127" y="2756926"/>
            <a:ext cx="3543924"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400" b="1" dirty="0"/>
              <a:t>Stent Strut = platform</a:t>
            </a:r>
          </a:p>
        </p:txBody>
      </p:sp>
      <p:sp>
        <p:nvSpPr>
          <p:cNvPr id="21" name="ZoneTexte 20"/>
          <p:cNvSpPr txBox="1"/>
          <p:nvPr/>
        </p:nvSpPr>
        <p:spPr>
          <a:xfrm>
            <a:off x="7344139" y="3525011"/>
            <a:ext cx="1452768" cy="461665"/>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b="1" dirty="0"/>
              <a:t>Polymer</a:t>
            </a:r>
          </a:p>
        </p:txBody>
      </p:sp>
      <p:sp>
        <p:nvSpPr>
          <p:cNvPr id="22" name="Ellipse 21"/>
          <p:cNvSpPr/>
          <p:nvPr/>
        </p:nvSpPr>
        <p:spPr>
          <a:xfrm>
            <a:off x="3791744" y="3429000"/>
            <a:ext cx="218507" cy="210309"/>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2400"/>
          </a:p>
        </p:txBody>
      </p:sp>
      <p:sp>
        <p:nvSpPr>
          <p:cNvPr id="23" name="Ellipse 22"/>
          <p:cNvSpPr/>
          <p:nvPr/>
        </p:nvSpPr>
        <p:spPr>
          <a:xfrm>
            <a:off x="3887755" y="3909054"/>
            <a:ext cx="218507" cy="210309"/>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2400"/>
          </a:p>
        </p:txBody>
      </p:sp>
      <p:sp>
        <p:nvSpPr>
          <p:cNvPr id="24" name="Ellipse 23"/>
          <p:cNvSpPr/>
          <p:nvPr/>
        </p:nvSpPr>
        <p:spPr>
          <a:xfrm>
            <a:off x="3983765" y="3044958"/>
            <a:ext cx="218507" cy="210309"/>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2400"/>
          </a:p>
        </p:txBody>
      </p:sp>
      <p:sp>
        <p:nvSpPr>
          <p:cNvPr id="25" name="Ellipse 24"/>
          <p:cNvSpPr/>
          <p:nvPr/>
        </p:nvSpPr>
        <p:spPr>
          <a:xfrm>
            <a:off x="6357547" y="2948947"/>
            <a:ext cx="218507" cy="210309"/>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2400"/>
          </a:p>
        </p:txBody>
      </p:sp>
      <p:sp>
        <p:nvSpPr>
          <p:cNvPr id="26" name="Ellipse 25"/>
          <p:cNvSpPr/>
          <p:nvPr/>
        </p:nvSpPr>
        <p:spPr>
          <a:xfrm>
            <a:off x="3887755" y="4389107"/>
            <a:ext cx="218507" cy="210309"/>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2400"/>
          </a:p>
        </p:txBody>
      </p:sp>
      <p:sp>
        <p:nvSpPr>
          <p:cNvPr id="27" name="Ellipse 26"/>
          <p:cNvSpPr/>
          <p:nvPr/>
        </p:nvSpPr>
        <p:spPr>
          <a:xfrm>
            <a:off x="4367808" y="4658851"/>
            <a:ext cx="218507" cy="210309"/>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2400"/>
          </a:p>
        </p:txBody>
      </p:sp>
      <p:sp>
        <p:nvSpPr>
          <p:cNvPr id="28" name="Ellipse 27"/>
          <p:cNvSpPr/>
          <p:nvPr/>
        </p:nvSpPr>
        <p:spPr>
          <a:xfrm>
            <a:off x="4847861" y="2756926"/>
            <a:ext cx="218507" cy="210309"/>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2400"/>
          </a:p>
        </p:txBody>
      </p:sp>
      <p:sp>
        <p:nvSpPr>
          <p:cNvPr id="29" name="Ellipse 28"/>
          <p:cNvSpPr/>
          <p:nvPr/>
        </p:nvSpPr>
        <p:spPr>
          <a:xfrm>
            <a:off x="5589461" y="4658851"/>
            <a:ext cx="218507" cy="210309"/>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2400"/>
          </a:p>
        </p:txBody>
      </p:sp>
      <p:sp>
        <p:nvSpPr>
          <p:cNvPr id="30" name="Ellipse 29"/>
          <p:cNvSpPr/>
          <p:nvPr/>
        </p:nvSpPr>
        <p:spPr>
          <a:xfrm>
            <a:off x="6261536" y="4677139"/>
            <a:ext cx="218507" cy="210309"/>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2400"/>
          </a:p>
        </p:txBody>
      </p:sp>
      <p:sp>
        <p:nvSpPr>
          <p:cNvPr id="31" name="Ellipse 30"/>
          <p:cNvSpPr/>
          <p:nvPr/>
        </p:nvSpPr>
        <p:spPr>
          <a:xfrm>
            <a:off x="6453557" y="4178798"/>
            <a:ext cx="218507" cy="210309"/>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2400"/>
          </a:p>
        </p:txBody>
      </p:sp>
      <p:sp>
        <p:nvSpPr>
          <p:cNvPr id="32" name="Ellipse 31"/>
          <p:cNvSpPr/>
          <p:nvPr/>
        </p:nvSpPr>
        <p:spPr>
          <a:xfrm>
            <a:off x="6480043" y="3621022"/>
            <a:ext cx="218507" cy="210309"/>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2400"/>
          </a:p>
        </p:txBody>
      </p:sp>
      <p:sp>
        <p:nvSpPr>
          <p:cNvPr id="33" name="Ellipse 32"/>
          <p:cNvSpPr/>
          <p:nvPr/>
        </p:nvSpPr>
        <p:spPr>
          <a:xfrm>
            <a:off x="4271797" y="2756926"/>
            <a:ext cx="218507" cy="210309"/>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2400"/>
          </a:p>
        </p:txBody>
      </p:sp>
      <p:sp>
        <p:nvSpPr>
          <p:cNvPr id="34" name="Ellipse 33"/>
          <p:cNvSpPr/>
          <p:nvPr/>
        </p:nvSpPr>
        <p:spPr>
          <a:xfrm>
            <a:off x="5423925" y="2756926"/>
            <a:ext cx="218507" cy="210309"/>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2400"/>
          </a:p>
        </p:txBody>
      </p:sp>
      <p:sp>
        <p:nvSpPr>
          <p:cNvPr id="35" name="Ellipse 34"/>
          <p:cNvSpPr/>
          <p:nvPr/>
        </p:nvSpPr>
        <p:spPr>
          <a:xfrm>
            <a:off x="4943872" y="4658851"/>
            <a:ext cx="218507" cy="210309"/>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2400"/>
          </a:p>
        </p:txBody>
      </p:sp>
      <p:sp>
        <p:nvSpPr>
          <p:cNvPr id="36" name="Ellipse 35"/>
          <p:cNvSpPr/>
          <p:nvPr/>
        </p:nvSpPr>
        <p:spPr>
          <a:xfrm>
            <a:off x="5999989" y="2852936"/>
            <a:ext cx="218507" cy="210309"/>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2400"/>
          </a:p>
        </p:txBody>
      </p:sp>
      <p:sp>
        <p:nvSpPr>
          <p:cNvPr id="37" name="ZoneTexte 36"/>
          <p:cNvSpPr txBox="1"/>
          <p:nvPr/>
        </p:nvSpPr>
        <p:spPr>
          <a:xfrm>
            <a:off x="7549168" y="4280707"/>
            <a:ext cx="968480"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400" b="1" dirty="0"/>
              <a:t>Drug</a:t>
            </a:r>
          </a:p>
        </p:txBody>
      </p:sp>
    </p:spTree>
    <p:extLst>
      <p:ext uri="{BB962C8B-B14F-4D97-AF65-F5344CB8AC3E}">
        <p14:creationId xmlns:p14="http://schemas.microsoft.com/office/powerpoint/2010/main" val="2902782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par>
                                <p:cTn id="45" presetID="1" presetClass="entr" presetSubtype="0" fill="hold" grpId="1" nodeType="with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18" grpId="0" animBg="1"/>
      <p:bldP spid="19"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672666" y="120976"/>
            <a:ext cx="10972800" cy="1143000"/>
          </a:xfrm>
        </p:spPr>
        <p:txBody>
          <a:bodyPr>
            <a:normAutofit/>
          </a:bodyPr>
          <a:lstStyle/>
          <a:p>
            <a:r>
              <a:rPr lang="en-US" sz="3733" b="1" dirty="0">
                <a:solidFill>
                  <a:srgbClr val="002060"/>
                </a:solidFill>
              </a:rPr>
              <a:t>Stent </a:t>
            </a:r>
          </a:p>
        </p:txBody>
      </p:sp>
      <p:sp>
        <p:nvSpPr>
          <p:cNvPr id="6" name="Rectangle à coins arrondis 5"/>
          <p:cNvSpPr/>
          <p:nvPr/>
        </p:nvSpPr>
        <p:spPr>
          <a:xfrm>
            <a:off x="2831638" y="1796819"/>
            <a:ext cx="2496277" cy="211223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733" dirty="0"/>
              <a:t>Patient</a:t>
            </a:r>
          </a:p>
          <a:p>
            <a:pPr algn="ctr"/>
            <a:r>
              <a:rPr lang="en-US" sz="1467" dirty="0"/>
              <a:t>Diabetes</a:t>
            </a:r>
          </a:p>
          <a:p>
            <a:pPr algn="ctr"/>
            <a:r>
              <a:rPr lang="en-US" sz="1467" dirty="0"/>
              <a:t>Chronic renal insufficiency</a:t>
            </a:r>
          </a:p>
          <a:p>
            <a:pPr algn="ctr"/>
            <a:r>
              <a:rPr lang="en-US" sz="1467" dirty="0"/>
              <a:t>Low EF</a:t>
            </a:r>
          </a:p>
        </p:txBody>
      </p:sp>
      <p:sp>
        <p:nvSpPr>
          <p:cNvPr id="7" name="Rectangle à coins arrondis 6"/>
          <p:cNvSpPr/>
          <p:nvPr/>
        </p:nvSpPr>
        <p:spPr>
          <a:xfrm>
            <a:off x="7248128" y="1796819"/>
            <a:ext cx="2400267" cy="2112235"/>
          </a:xfrm>
          <a:prstGeom prst="roundRect">
            <a:avLst/>
          </a:prstGeom>
          <a:solidFill>
            <a:srgbClr val="7030A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733" dirty="0"/>
              <a:t>DAPT</a:t>
            </a:r>
          </a:p>
          <a:p>
            <a:pPr algn="ctr"/>
            <a:r>
              <a:rPr lang="en-US" sz="1467" dirty="0"/>
              <a:t>Duration</a:t>
            </a:r>
          </a:p>
          <a:p>
            <a:pPr algn="ctr"/>
            <a:r>
              <a:rPr lang="en-US" sz="1467" dirty="0"/>
              <a:t>Type</a:t>
            </a:r>
          </a:p>
          <a:p>
            <a:pPr algn="ctr"/>
            <a:r>
              <a:rPr lang="en-US" sz="1467" dirty="0"/>
              <a:t>Patient compliance</a:t>
            </a:r>
          </a:p>
        </p:txBody>
      </p:sp>
      <p:sp>
        <p:nvSpPr>
          <p:cNvPr id="8" name="Rectangle à coins arrondis 7"/>
          <p:cNvSpPr/>
          <p:nvPr/>
        </p:nvSpPr>
        <p:spPr>
          <a:xfrm>
            <a:off x="2927648" y="4389107"/>
            <a:ext cx="2400267" cy="2016224"/>
          </a:xfrm>
          <a:prstGeom prst="roundRect">
            <a:avLst/>
          </a:prstGeom>
          <a:solidFill>
            <a:srgbClr val="00B05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3733" dirty="0"/>
              <a:t>Stent</a:t>
            </a:r>
          </a:p>
          <a:p>
            <a:pPr algn="ctr"/>
            <a:r>
              <a:rPr lang="en-US" sz="1467" dirty="0"/>
              <a:t>Type</a:t>
            </a:r>
          </a:p>
          <a:p>
            <a:pPr algn="ctr"/>
            <a:r>
              <a:rPr lang="en-US" sz="1467" dirty="0"/>
              <a:t>Under-expansion</a:t>
            </a:r>
          </a:p>
          <a:p>
            <a:pPr algn="ctr"/>
            <a:r>
              <a:rPr lang="en-US" sz="1467" dirty="0"/>
              <a:t>Over-expansion</a:t>
            </a:r>
          </a:p>
          <a:p>
            <a:pPr algn="ctr"/>
            <a:r>
              <a:rPr lang="en-US" sz="1467" dirty="0"/>
              <a:t>Edges Dissections </a:t>
            </a:r>
          </a:p>
        </p:txBody>
      </p:sp>
      <p:sp>
        <p:nvSpPr>
          <p:cNvPr id="9" name="Rectangle à coins arrondis 8"/>
          <p:cNvSpPr/>
          <p:nvPr/>
        </p:nvSpPr>
        <p:spPr>
          <a:xfrm>
            <a:off x="7152118" y="4389107"/>
            <a:ext cx="2496277" cy="20162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3" dirty="0"/>
              <a:t>Lesion</a:t>
            </a:r>
          </a:p>
          <a:p>
            <a:pPr algn="ctr"/>
            <a:r>
              <a:rPr lang="en-US" sz="1467" dirty="0"/>
              <a:t>ISR</a:t>
            </a:r>
          </a:p>
          <a:p>
            <a:pPr algn="ctr"/>
            <a:r>
              <a:rPr lang="en-US" sz="1467" dirty="0"/>
              <a:t>CTO</a:t>
            </a:r>
          </a:p>
          <a:p>
            <a:pPr algn="ctr"/>
            <a:r>
              <a:rPr lang="en-US" sz="1467" dirty="0"/>
              <a:t>Venous Graft</a:t>
            </a:r>
          </a:p>
          <a:p>
            <a:pPr algn="ctr"/>
            <a:r>
              <a:rPr lang="en-US" sz="1467" dirty="0"/>
              <a:t>Chronic or acute </a:t>
            </a:r>
          </a:p>
        </p:txBody>
      </p:sp>
      <p:sp>
        <p:nvSpPr>
          <p:cNvPr id="10" name="Flèche à quatre pointes 9"/>
          <p:cNvSpPr/>
          <p:nvPr/>
        </p:nvSpPr>
        <p:spPr>
          <a:xfrm rot="2682483">
            <a:off x="5530581" y="3343635"/>
            <a:ext cx="1621536" cy="1621536"/>
          </a:xfrm>
          <a:prstGeom prst="quadArrow">
            <a:avLst/>
          </a:prstGeom>
          <a:solidFill>
            <a:schemeClr val="bg1">
              <a:lumMod val="75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42444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LH2.tif">
            <a:extLst>
              <a:ext uri="{FF2B5EF4-FFF2-40B4-BE49-F238E27FC236}">
                <a16:creationId xmlns:a16="http://schemas.microsoft.com/office/drawing/2014/main" id="{94D988BD-8949-A64A-B05E-9AF83F3F5CBA}"/>
              </a:ext>
            </a:extLst>
          </p:cNvPr>
          <p:cNvPicPr>
            <a:picLocks noChangeAspect="1"/>
          </p:cNvPicPr>
          <p:nvPr/>
        </p:nvPicPr>
        <p:blipFill rotWithShape="1">
          <a:blip r:embed="rId2"/>
          <a:srcRect l="10725" t="8757" r="4645" b="8582"/>
          <a:stretch/>
        </p:blipFill>
        <p:spPr>
          <a:xfrm>
            <a:off x="6495442" y="1014152"/>
            <a:ext cx="5225502" cy="5104016"/>
          </a:xfrm>
          <a:prstGeom prst="rect">
            <a:avLst/>
          </a:prstGeom>
        </p:spPr>
      </p:pic>
      <p:pic>
        <p:nvPicPr>
          <p:cNvPr id="5" name="Picture 2">
            <a:extLst>
              <a:ext uri="{FF2B5EF4-FFF2-40B4-BE49-F238E27FC236}">
                <a16:creationId xmlns:a16="http://schemas.microsoft.com/office/drawing/2014/main" id="{68D7411D-B782-0F43-871F-D6DFB4CAF20D}"/>
              </a:ext>
            </a:extLst>
          </p:cNvPr>
          <p:cNvPicPr>
            <a:picLocks noChangeAspect="1" noChangeArrowheads="1"/>
          </p:cNvPicPr>
          <p:nvPr/>
        </p:nvPicPr>
        <p:blipFill>
          <a:blip r:embed="rId3" cstate="print"/>
          <a:srcRect/>
          <a:stretch>
            <a:fillRect/>
          </a:stretch>
        </p:blipFill>
        <p:spPr bwMode="auto">
          <a:xfrm>
            <a:off x="471056" y="1014151"/>
            <a:ext cx="5769428" cy="5104016"/>
          </a:xfrm>
          <a:prstGeom prst="rect">
            <a:avLst/>
          </a:prstGeom>
          <a:noFill/>
          <a:ln w="9525">
            <a:noFill/>
            <a:miter lim="800000"/>
            <a:headEnd/>
            <a:tailEnd/>
          </a:ln>
        </p:spPr>
      </p:pic>
      <p:pic>
        <p:nvPicPr>
          <p:cNvPr id="6" name="Picture 2">
            <a:extLst>
              <a:ext uri="{FF2B5EF4-FFF2-40B4-BE49-F238E27FC236}">
                <a16:creationId xmlns:a16="http://schemas.microsoft.com/office/drawing/2014/main" id="{381E1B34-8EA3-604B-BC44-D503777EBD90}"/>
              </a:ext>
            </a:extLst>
          </p:cNvPr>
          <p:cNvPicPr>
            <a:picLocks noChangeAspect="1" noChangeArrowheads="1"/>
          </p:cNvPicPr>
          <p:nvPr/>
        </p:nvPicPr>
        <p:blipFill>
          <a:blip r:embed="rId4" cstate="print"/>
          <a:srcRect/>
          <a:stretch>
            <a:fillRect/>
          </a:stretch>
        </p:blipFill>
        <p:spPr bwMode="auto">
          <a:xfrm>
            <a:off x="471056" y="1014152"/>
            <a:ext cx="5825796" cy="5104016"/>
          </a:xfrm>
          <a:prstGeom prst="rect">
            <a:avLst/>
          </a:prstGeom>
          <a:noFill/>
          <a:ln w="9525">
            <a:noFill/>
            <a:miter lim="800000"/>
            <a:headEnd/>
            <a:tailEnd/>
          </a:ln>
        </p:spPr>
      </p:pic>
    </p:spTree>
    <p:extLst>
      <p:ext uri="{BB962C8B-B14F-4D97-AF65-F5344CB8AC3E}">
        <p14:creationId xmlns:p14="http://schemas.microsoft.com/office/powerpoint/2010/main" val="494927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D5A972BF-5597-CA46-96C7-27FADEC1A3B8}"/>
              </a:ext>
            </a:extLst>
          </p:cNvPr>
          <p:cNvSpPr txBox="1"/>
          <p:nvPr/>
        </p:nvSpPr>
        <p:spPr>
          <a:xfrm>
            <a:off x="1320079" y="355600"/>
            <a:ext cx="10459915" cy="523220"/>
          </a:xfrm>
          <a:prstGeom prst="rect">
            <a:avLst/>
          </a:prstGeom>
          <a:noFill/>
        </p:spPr>
        <p:txBody>
          <a:bodyPr wrap="none" rtlCol="0">
            <a:spAutoFit/>
          </a:bodyPr>
          <a:lstStyle/>
          <a:p>
            <a:r>
              <a:rPr lang="fr-FR" sz="2800" b="1" dirty="0">
                <a:solidFill>
                  <a:srgbClr val="002060"/>
                </a:solidFill>
              </a:rPr>
              <a:t>Fréquence de lésions complexes plus élevé chez les patients &gt; 75 ans </a:t>
            </a:r>
          </a:p>
        </p:txBody>
      </p:sp>
      <p:pic>
        <p:nvPicPr>
          <p:cNvPr id="8" name="Image 7">
            <a:extLst>
              <a:ext uri="{FF2B5EF4-FFF2-40B4-BE49-F238E27FC236}">
                <a16:creationId xmlns:a16="http://schemas.microsoft.com/office/drawing/2014/main" id="{004CCF3E-7F3C-544D-8CCB-07F78A3BE1E3}"/>
              </a:ext>
            </a:extLst>
          </p:cNvPr>
          <p:cNvPicPr>
            <a:picLocks noChangeAspect="1"/>
          </p:cNvPicPr>
          <p:nvPr/>
        </p:nvPicPr>
        <p:blipFill>
          <a:blip r:embed="rId2"/>
          <a:stretch>
            <a:fillRect/>
          </a:stretch>
        </p:blipFill>
        <p:spPr>
          <a:xfrm>
            <a:off x="1913466" y="1696731"/>
            <a:ext cx="8905971" cy="4213004"/>
          </a:xfrm>
          <a:prstGeom prst="rect">
            <a:avLst/>
          </a:prstGeom>
        </p:spPr>
      </p:pic>
    </p:spTree>
    <p:extLst>
      <p:ext uri="{BB962C8B-B14F-4D97-AF65-F5344CB8AC3E}">
        <p14:creationId xmlns:p14="http://schemas.microsoft.com/office/powerpoint/2010/main" val="4553097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61D5073-4B2A-1C4E-8221-F9CC488D9196}"/>
              </a:ext>
            </a:extLst>
          </p:cNvPr>
          <p:cNvSpPr>
            <a:spLocks noGrp="1"/>
          </p:cNvSpPr>
          <p:nvPr>
            <p:ph type="title"/>
          </p:nvPr>
        </p:nvSpPr>
        <p:spPr>
          <a:xfrm>
            <a:off x="1054331" y="-33886"/>
            <a:ext cx="10515600" cy="1325563"/>
          </a:xfrm>
        </p:spPr>
        <p:txBody>
          <a:bodyPr>
            <a:noAutofit/>
          </a:bodyPr>
          <a:lstStyle/>
          <a:p>
            <a:pPr algn="ctr"/>
            <a:r>
              <a:rPr lang="en-GB" sz="3200" dirty="0">
                <a:solidFill>
                  <a:srgbClr val="002060"/>
                </a:solidFill>
                <a:latin typeface="Arial Black"/>
                <a:cs typeface="Arial Black"/>
              </a:rPr>
              <a:t>La </a:t>
            </a:r>
            <a:r>
              <a:rPr lang="en-GB" sz="3200" dirty="0" err="1">
                <a:solidFill>
                  <a:srgbClr val="002060"/>
                </a:solidFill>
                <a:latin typeface="Arial Black"/>
                <a:cs typeface="Arial Black"/>
              </a:rPr>
              <a:t>maladie</a:t>
            </a:r>
            <a:r>
              <a:rPr lang="en-GB" sz="3200" dirty="0">
                <a:solidFill>
                  <a:srgbClr val="002060"/>
                </a:solidFill>
                <a:latin typeface="Arial Black"/>
                <a:cs typeface="Arial Black"/>
              </a:rPr>
              <a:t> </a:t>
            </a:r>
            <a:r>
              <a:rPr lang="en-GB" sz="3200" dirty="0" err="1">
                <a:solidFill>
                  <a:srgbClr val="002060"/>
                </a:solidFill>
                <a:latin typeface="Arial Black"/>
                <a:cs typeface="Arial Black"/>
              </a:rPr>
              <a:t>coronaire</a:t>
            </a:r>
            <a:r>
              <a:rPr lang="en-GB" sz="3200" dirty="0">
                <a:solidFill>
                  <a:srgbClr val="002060"/>
                </a:solidFill>
                <a:latin typeface="Arial Black"/>
                <a:cs typeface="Arial Black"/>
              </a:rPr>
              <a:t> </a:t>
            </a:r>
            <a:r>
              <a:rPr lang="en-GB" sz="3200" dirty="0" err="1">
                <a:solidFill>
                  <a:srgbClr val="002060"/>
                </a:solidFill>
                <a:latin typeface="Arial Black"/>
                <a:cs typeface="Arial Black"/>
              </a:rPr>
              <a:t>athéromateuse</a:t>
            </a:r>
            <a:r>
              <a:rPr lang="en-GB" sz="3200" dirty="0">
                <a:solidFill>
                  <a:srgbClr val="002060"/>
                </a:solidFill>
                <a:latin typeface="Arial Black"/>
                <a:cs typeface="Arial Black"/>
              </a:rPr>
              <a:t> </a:t>
            </a:r>
          </a:p>
        </p:txBody>
      </p:sp>
      <p:pic>
        <p:nvPicPr>
          <p:cNvPr id="5" name="Image 4">
            <a:extLst>
              <a:ext uri="{FF2B5EF4-FFF2-40B4-BE49-F238E27FC236}">
                <a16:creationId xmlns:a16="http://schemas.microsoft.com/office/drawing/2014/main" id="{62A6CEEE-2296-C94A-A89D-0A475783C53A}"/>
              </a:ext>
            </a:extLst>
          </p:cNvPr>
          <p:cNvPicPr>
            <a:picLocks noChangeAspect="1"/>
          </p:cNvPicPr>
          <p:nvPr/>
        </p:nvPicPr>
        <p:blipFill>
          <a:blip r:embed="rId2"/>
          <a:stretch>
            <a:fillRect/>
          </a:stretch>
        </p:blipFill>
        <p:spPr>
          <a:xfrm>
            <a:off x="2367395" y="1507174"/>
            <a:ext cx="7641129" cy="4985701"/>
          </a:xfrm>
          <a:prstGeom prst="rect">
            <a:avLst/>
          </a:prstGeom>
        </p:spPr>
      </p:pic>
      <p:sp>
        <p:nvSpPr>
          <p:cNvPr id="6" name="ZoneTexte 5">
            <a:extLst>
              <a:ext uri="{FF2B5EF4-FFF2-40B4-BE49-F238E27FC236}">
                <a16:creationId xmlns:a16="http://schemas.microsoft.com/office/drawing/2014/main" id="{6600D2A5-CCEC-D947-B870-ABB0133CE89E}"/>
              </a:ext>
            </a:extLst>
          </p:cNvPr>
          <p:cNvSpPr txBox="1"/>
          <p:nvPr/>
        </p:nvSpPr>
        <p:spPr>
          <a:xfrm>
            <a:off x="3304946" y="1030094"/>
            <a:ext cx="6511526" cy="369332"/>
          </a:xfrm>
          <a:prstGeom prst="rect">
            <a:avLst/>
          </a:prstGeom>
          <a:noFill/>
        </p:spPr>
        <p:txBody>
          <a:bodyPr wrap="none" rtlCol="0">
            <a:spAutoFit/>
          </a:bodyPr>
          <a:lstStyle/>
          <a:p>
            <a:r>
              <a:rPr lang="fr-FR" dirty="0"/>
              <a:t>Diminution de la mortalité cardiovasculaire depuis les années 2000 </a:t>
            </a:r>
          </a:p>
        </p:txBody>
      </p:sp>
      <p:sp>
        <p:nvSpPr>
          <p:cNvPr id="7" name="ZoneTexte 6">
            <a:extLst>
              <a:ext uri="{FF2B5EF4-FFF2-40B4-BE49-F238E27FC236}">
                <a16:creationId xmlns:a16="http://schemas.microsoft.com/office/drawing/2014/main" id="{86EC8CCF-CDEF-2047-B277-40B9F28C39AA}"/>
              </a:ext>
            </a:extLst>
          </p:cNvPr>
          <p:cNvSpPr txBox="1"/>
          <p:nvPr/>
        </p:nvSpPr>
        <p:spPr>
          <a:xfrm>
            <a:off x="8360829" y="6339040"/>
            <a:ext cx="3295389" cy="369332"/>
          </a:xfrm>
          <a:prstGeom prst="rect">
            <a:avLst/>
          </a:prstGeom>
          <a:noFill/>
        </p:spPr>
        <p:txBody>
          <a:bodyPr wrap="none" rtlCol="0">
            <a:spAutoFit/>
          </a:bodyPr>
          <a:lstStyle/>
          <a:p>
            <a:r>
              <a:rPr lang="fr-FR" i="1" dirty="0">
                <a:solidFill>
                  <a:srgbClr val="002060"/>
                </a:solidFill>
              </a:rPr>
              <a:t>Circulation. 2017;135:e146–e603</a:t>
            </a:r>
          </a:p>
        </p:txBody>
      </p:sp>
    </p:spTree>
    <p:extLst>
      <p:ext uri="{BB962C8B-B14F-4D97-AF65-F5344CB8AC3E}">
        <p14:creationId xmlns:p14="http://schemas.microsoft.com/office/powerpoint/2010/main" val="38642740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390D00-1311-A84D-A164-A2A0DAD8CC2F}"/>
              </a:ext>
            </a:extLst>
          </p:cNvPr>
          <p:cNvSpPr>
            <a:spLocks noGrp="1"/>
          </p:cNvSpPr>
          <p:nvPr>
            <p:ph type="title"/>
          </p:nvPr>
        </p:nvSpPr>
        <p:spPr>
          <a:xfrm>
            <a:off x="838200" y="18255"/>
            <a:ext cx="10515600" cy="1325563"/>
          </a:xfrm>
        </p:spPr>
        <p:txBody>
          <a:bodyPr/>
          <a:lstStyle/>
          <a:p>
            <a:pPr algn="ctr"/>
            <a:r>
              <a:rPr lang="fr-FR" b="1" dirty="0">
                <a:solidFill>
                  <a:srgbClr val="002060"/>
                </a:solidFill>
              </a:rPr>
              <a:t>Cas clinique</a:t>
            </a:r>
          </a:p>
        </p:txBody>
      </p:sp>
      <p:sp>
        <p:nvSpPr>
          <p:cNvPr id="3" name="Espace réservé du contenu 2">
            <a:extLst>
              <a:ext uri="{FF2B5EF4-FFF2-40B4-BE49-F238E27FC236}">
                <a16:creationId xmlns:a16="http://schemas.microsoft.com/office/drawing/2014/main" id="{52816F4A-F36A-B741-A88B-517C59645A4A}"/>
              </a:ext>
            </a:extLst>
          </p:cNvPr>
          <p:cNvSpPr>
            <a:spLocks noGrp="1"/>
          </p:cNvSpPr>
          <p:nvPr>
            <p:ph idx="1"/>
          </p:nvPr>
        </p:nvSpPr>
        <p:spPr>
          <a:xfrm>
            <a:off x="838199" y="1531088"/>
            <a:ext cx="10793819" cy="4645875"/>
          </a:xfrm>
        </p:spPr>
        <p:txBody>
          <a:bodyPr>
            <a:normAutofit lnSpcReduction="10000"/>
          </a:bodyPr>
          <a:lstStyle/>
          <a:p>
            <a:pPr marL="0" indent="0">
              <a:buNone/>
            </a:pPr>
            <a:r>
              <a:rPr lang="fr-FR" b="1" dirty="0"/>
              <a:t>Patiente de 90ans</a:t>
            </a:r>
            <a:r>
              <a:rPr lang="fr-FR" dirty="0"/>
              <a:t>, Vit à domicile (maison +jardin)</a:t>
            </a:r>
            <a:endParaRPr lang="fr-FR" dirty="0">
              <a:effectLst/>
            </a:endParaRPr>
          </a:p>
          <a:p>
            <a:pPr marL="0" indent="0">
              <a:buNone/>
            </a:pPr>
            <a:endParaRPr lang="fr-FR" dirty="0"/>
          </a:p>
          <a:p>
            <a:pPr marL="0" indent="0">
              <a:buNone/>
            </a:pPr>
            <a:r>
              <a:rPr lang="fr-FR" b="1" dirty="0"/>
              <a:t>ATCD:</a:t>
            </a:r>
          </a:p>
          <a:p>
            <a:pPr marL="0" indent="0">
              <a:buNone/>
            </a:pPr>
            <a:r>
              <a:rPr lang="fr-FR" dirty="0"/>
              <a:t>Une hypertension artérielle</a:t>
            </a:r>
          </a:p>
          <a:p>
            <a:pPr marL="0" indent="0">
              <a:buNone/>
            </a:pPr>
            <a:r>
              <a:rPr lang="fr-FR" dirty="0"/>
              <a:t>Insuffisance cardiaque gauche, fibrillation auriculaire </a:t>
            </a:r>
          </a:p>
          <a:p>
            <a:pPr marL="0" indent="0">
              <a:buNone/>
            </a:pPr>
            <a:endParaRPr lang="fr-FR" dirty="0"/>
          </a:p>
          <a:p>
            <a:pPr marL="0" indent="0">
              <a:buNone/>
            </a:pPr>
            <a:r>
              <a:rPr lang="fr-FR" b="1" dirty="0"/>
              <a:t>Clinique:</a:t>
            </a:r>
            <a:br>
              <a:rPr lang="fr-FR" dirty="0"/>
            </a:br>
            <a:r>
              <a:rPr lang="fr-FR" dirty="0"/>
              <a:t>Adressé aux urgences pour DT constrictives depuis 3 heures et       dyspnée de repos</a:t>
            </a:r>
            <a:endParaRPr lang="fr-FR" dirty="0">
              <a:effectLst/>
            </a:endParaRPr>
          </a:p>
          <a:p>
            <a:pPr marL="0" indent="0">
              <a:buNone/>
            </a:pPr>
            <a:r>
              <a:rPr lang="fr-FR" dirty="0"/>
              <a:t>Depuis 1 semaine angor au moindre effort l’</a:t>
            </a:r>
            <a:r>
              <a:rPr lang="fr-FR" dirty="0" err="1"/>
              <a:t>empêchant</a:t>
            </a:r>
            <a:r>
              <a:rPr lang="fr-FR" dirty="0"/>
              <a:t> de jardiner, </a:t>
            </a:r>
            <a:endParaRPr lang="fr-FR" dirty="0">
              <a:effectLst/>
            </a:endParaRPr>
          </a:p>
          <a:p>
            <a:pPr marL="0" indent="0">
              <a:buNone/>
            </a:pPr>
            <a:endParaRPr lang="fr-FR" dirty="0"/>
          </a:p>
        </p:txBody>
      </p:sp>
    </p:spTree>
    <p:extLst>
      <p:ext uri="{BB962C8B-B14F-4D97-AF65-F5344CB8AC3E}">
        <p14:creationId xmlns:p14="http://schemas.microsoft.com/office/powerpoint/2010/main" val="13191296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F86A3D-6E52-6B48-A462-AF1517941D35}"/>
              </a:ext>
            </a:extLst>
          </p:cNvPr>
          <p:cNvSpPr>
            <a:spLocks noGrp="1"/>
          </p:cNvSpPr>
          <p:nvPr>
            <p:ph type="title"/>
          </p:nvPr>
        </p:nvSpPr>
        <p:spPr>
          <a:xfrm>
            <a:off x="838200" y="365125"/>
            <a:ext cx="10693400" cy="1666875"/>
          </a:xfrm>
        </p:spPr>
        <p:txBody>
          <a:bodyPr>
            <a:normAutofit fontScale="90000"/>
          </a:bodyPr>
          <a:lstStyle/>
          <a:p>
            <a:r>
              <a:rPr lang="fr-FR" b="1" dirty="0">
                <a:solidFill>
                  <a:srgbClr val="002060"/>
                </a:solidFill>
              </a:rPr>
              <a:t>Question 2: </a:t>
            </a:r>
            <a:r>
              <a:rPr lang="fr-FR" dirty="0">
                <a:solidFill>
                  <a:srgbClr val="002060"/>
                </a:solidFill>
              </a:rPr>
              <a:t>les patients présentant un </a:t>
            </a:r>
            <a:r>
              <a:rPr lang="fr-FR" b="1" dirty="0">
                <a:solidFill>
                  <a:srgbClr val="002060"/>
                </a:solidFill>
              </a:rPr>
              <a:t>syndrome coronarien aigu</a:t>
            </a:r>
            <a:r>
              <a:rPr lang="fr-FR" dirty="0">
                <a:solidFill>
                  <a:srgbClr val="002060"/>
                </a:solidFill>
              </a:rPr>
              <a:t> ont un risque de mortalité élevé par rapport à la population générale</a:t>
            </a:r>
          </a:p>
        </p:txBody>
      </p:sp>
      <p:sp>
        <p:nvSpPr>
          <p:cNvPr id="3" name="Espace réservé du contenu 2">
            <a:extLst>
              <a:ext uri="{FF2B5EF4-FFF2-40B4-BE49-F238E27FC236}">
                <a16:creationId xmlns:a16="http://schemas.microsoft.com/office/drawing/2014/main" id="{184A2969-DBDF-624A-B86F-6D2F14D2C034}"/>
              </a:ext>
            </a:extLst>
          </p:cNvPr>
          <p:cNvSpPr>
            <a:spLocks noGrp="1"/>
          </p:cNvSpPr>
          <p:nvPr>
            <p:ph idx="1"/>
          </p:nvPr>
        </p:nvSpPr>
        <p:spPr>
          <a:xfrm>
            <a:off x="2235200" y="3112559"/>
            <a:ext cx="10515600" cy="4351338"/>
          </a:xfrm>
        </p:spPr>
        <p:txBody>
          <a:bodyPr/>
          <a:lstStyle/>
          <a:p>
            <a:pPr marL="514350" indent="-514350">
              <a:buAutoNum type="arabicPeriod"/>
            </a:pPr>
            <a:r>
              <a:rPr lang="fr-FR" dirty="0"/>
              <a:t>Vrai</a:t>
            </a:r>
          </a:p>
          <a:p>
            <a:pPr marL="514350" indent="-514350">
              <a:buAutoNum type="arabicPeriod"/>
            </a:pPr>
            <a:endParaRPr lang="fr-FR" dirty="0"/>
          </a:p>
          <a:p>
            <a:pPr marL="514350" indent="-514350">
              <a:buAutoNum type="arabicPeriod"/>
            </a:pPr>
            <a:r>
              <a:rPr lang="fr-FR" dirty="0"/>
              <a:t>Faux</a:t>
            </a:r>
          </a:p>
        </p:txBody>
      </p:sp>
    </p:spTree>
    <p:extLst>
      <p:ext uri="{BB962C8B-B14F-4D97-AF65-F5344CB8AC3E}">
        <p14:creationId xmlns:p14="http://schemas.microsoft.com/office/powerpoint/2010/main" val="2786177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descr="page12image2253097424">
            <a:extLst>
              <a:ext uri="{FF2B5EF4-FFF2-40B4-BE49-F238E27FC236}">
                <a16:creationId xmlns:a16="http://schemas.microsoft.com/office/drawing/2014/main" id="{F8418798-0766-FA40-9386-9DD38CE3F5D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534093" y="67318"/>
            <a:ext cx="7123814" cy="6723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94999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 descr="page13image2255651504">
            <a:extLst>
              <a:ext uri="{FF2B5EF4-FFF2-40B4-BE49-F238E27FC236}">
                <a16:creationId xmlns:a16="http://schemas.microsoft.com/office/drawing/2014/main" id="{5D97ACF8-8ADD-1145-A6E3-3A259269EDB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93134" y="226871"/>
            <a:ext cx="9938193" cy="6404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59476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902868" y="159221"/>
            <a:ext cx="10515600" cy="1325563"/>
          </a:xfrm>
        </p:spPr>
        <p:txBody>
          <a:bodyPr>
            <a:normAutofit/>
          </a:bodyPr>
          <a:lstStyle/>
          <a:p>
            <a:r>
              <a:rPr lang="fr-FR" dirty="0">
                <a:hlinkClick r:id="rId2"/>
              </a:rPr>
              <a:t>https://www.socrative.com</a:t>
            </a:r>
            <a:br>
              <a:rPr lang="fr-FR" dirty="0"/>
            </a:br>
            <a:endParaRPr lang="fr-FR" dirty="0"/>
          </a:p>
        </p:txBody>
      </p:sp>
      <p:pic>
        <p:nvPicPr>
          <p:cNvPr id="1027" name="Picture 3"/>
          <p:cNvPicPr>
            <a:picLocks noChangeAspect="1" noChangeArrowheads="1"/>
          </p:cNvPicPr>
          <p:nvPr/>
        </p:nvPicPr>
        <p:blipFill>
          <a:blip r:embed="rId3" cstate="print"/>
          <a:srcRect/>
          <a:stretch>
            <a:fillRect/>
          </a:stretch>
        </p:blipFill>
        <p:spPr bwMode="auto">
          <a:xfrm>
            <a:off x="1808558" y="1347596"/>
            <a:ext cx="8266467" cy="5259048"/>
          </a:xfrm>
          <a:prstGeom prst="rect">
            <a:avLst/>
          </a:prstGeom>
          <a:noFill/>
          <a:ln w="9525">
            <a:noFill/>
            <a:miter lim="800000"/>
            <a:headEnd/>
            <a:tailEnd/>
          </a:ln>
        </p:spPr>
      </p:pic>
      <p:sp>
        <p:nvSpPr>
          <p:cNvPr id="6" name="Rectangle 5"/>
          <p:cNvSpPr/>
          <p:nvPr/>
        </p:nvSpPr>
        <p:spPr>
          <a:xfrm>
            <a:off x="7680176" y="1484784"/>
            <a:ext cx="1152128" cy="5760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p:cNvSpPr txBox="1"/>
          <p:nvPr/>
        </p:nvSpPr>
        <p:spPr>
          <a:xfrm>
            <a:off x="4583833" y="908720"/>
            <a:ext cx="2842445" cy="369332"/>
          </a:xfrm>
          <a:prstGeom prst="rect">
            <a:avLst/>
          </a:prstGeom>
          <a:noFill/>
        </p:spPr>
        <p:txBody>
          <a:bodyPr wrap="none" rtlCol="0">
            <a:spAutoFit/>
          </a:bodyPr>
          <a:lstStyle/>
          <a:p>
            <a:r>
              <a:rPr lang="fr-FR" dirty="0"/>
              <a:t>Nom de la salle: DIDIER5359</a:t>
            </a:r>
          </a:p>
        </p:txBody>
      </p:sp>
      <p:pic>
        <p:nvPicPr>
          <p:cNvPr id="8" name="Picture 2">
            <a:extLst>
              <a:ext uri="{FF2B5EF4-FFF2-40B4-BE49-F238E27FC236}">
                <a16:creationId xmlns:a16="http://schemas.microsoft.com/office/drawing/2014/main" id="{9B36E293-6DDA-A448-8F31-041A4CBAF951}"/>
              </a:ext>
            </a:extLst>
          </p:cNvPr>
          <p:cNvPicPr>
            <a:picLocks noChangeAspect="1"/>
          </p:cNvPicPr>
          <p:nvPr/>
        </p:nvPicPr>
        <p:blipFill>
          <a:blip r:embed="rId4" cstate="print"/>
          <a:stretch>
            <a:fillRect/>
          </a:stretch>
        </p:blipFill>
        <p:spPr>
          <a:xfrm>
            <a:off x="4849841" y="2831406"/>
            <a:ext cx="4826174" cy="3438834"/>
          </a:xfrm>
          <a:prstGeom prst="rect">
            <a:avLst/>
          </a:prstGeom>
        </p:spPr>
      </p:pic>
    </p:spTree>
    <p:extLst>
      <p:ext uri="{BB962C8B-B14F-4D97-AF65-F5344CB8AC3E}">
        <p14:creationId xmlns:p14="http://schemas.microsoft.com/office/powerpoint/2010/main" val="2320819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C95A3A4-FCC5-7D40-B024-F83FF9810FED}"/>
              </a:ext>
            </a:extLst>
          </p:cNvPr>
          <p:cNvSpPr>
            <a:spLocks noGrp="1"/>
          </p:cNvSpPr>
          <p:nvPr>
            <p:ph type="title"/>
          </p:nvPr>
        </p:nvSpPr>
        <p:spPr/>
        <p:txBody>
          <a:bodyPr/>
          <a:lstStyle/>
          <a:p>
            <a:r>
              <a:rPr lang="fr-FR" b="1" dirty="0"/>
              <a:t>Question 3: Quel(s) est (sont) votre (ou vos) diagnostic(s)?</a:t>
            </a:r>
          </a:p>
        </p:txBody>
      </p:sp>
      <p:sp>
        <p:nvSpPr>
          <p:cNvPr id="3" name="Espace réservé du contenu 2">
            <a:extLst>
              <a:ext uri="{FF2B5EF4-FFF2-40B4-BE49-F238E27FC236}">
                <a16:creationId xmlns:a16="http://schemas.microsoft.com/office/drawing/2014/main" id="{28EB605C-B1FC-3144-AB87-251F24C8F77E}"/>
              </a:ext>
            </a:extLst>
          </p:cNvPr>
          <p:cNvSpPr>
            <a:spLocks noGrp="1"/>
          </p:cNvSpPr>
          <p:nvPr>
            <p:ph idx="1"/>
          </p:nvPr>
        </p:nvSpPr>
        <p:spPr>
          <a:xfrm>
            <a:off x="1676400" y="2411080"/>
            <a:ext cx="10515600" cy="4351338"/>
          </a:xfrm>
        </p:spPr>
        <p:txBody>
          <a:bodyPr/>
          <a:lstStyle/>
          <a:p>
            <a:pPr marL="514350" indent="-514350">
              <a:buAutoNum type="arabicPeriod"/>
            </a:pPr>
            <a:r>
              <a:rPr lang="fr-FR" dirty="0"/>
              <a:t>Une fibrillation auriculaire + cupule digitalique</a:t>
            </a:r>
          </a:p>
          <a:p>
            <a:pPr marL="514350" indent="-514350">
              <a:buAutoNum type="arabicPeriod"/>
            </a:pPr>
            <a:r>
              <a:rPr lang="fr-FR" dirty="0"/>
              <a:t>Une poussée d’insuffisance cardiaque gauche sur hypertrophie ventriculaire gauche </a:t>
            </a:r>
          </a:p>
          <a:p>
            <a:pPr marL="514350" indent="-514350">
              <a:buAutoNum type="arabicPeriod"/>
            </a:pPr>
            <a:r>
              <a:rPr lang="fr-FR" dirty="0"/>
              <a:t>Un angor d’effort</a:t>
            </a:r>
          </a:p>
          <a:p>
            <a:pPr marL="514350" indent="-514350">
              <a:buAutoNum type="arabicPeriod"/>
            </a:pPr>
            <a:r>
              <a:rPr lang="fr-FR" dirty="0"/>
              <a:t>Un syndrome coronarien ST+</a:t>
            </a:r>
          </a:p>
          <a:p>
            <a:pPr marL="514350" indent="-514350">
              <a:buAutoNum type="arabicPeriod"/>
            </a:pPr>
            <a:r>
              <a:rPr lang="fr-FR" dirty="0"/>
              <a:t>Un syndrome coronarien ST-</a:t>
            </a:r>
          </a:p>
          <a:p>
            <a:pPr marL="514350" indent="-514350">
              <a:buAutoNum type="arabicPeriod"/>
            </a:pPr>
            <a:endParaRPr lang="fr-FR" dirty="0"/>
          </a:p>
        </p:txBody>
      </p:sp>
    </p:spTree>
    <p:extLst>
      <p:ext uri="{BB962C8B-B14F-4D97-AF65-F5344CB8AC3E}">
        <p14:creationId xmlns:p14="http://schemas.microsoft.com/office/powerpoint/2010/main" val="6347691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902868" y="159221"/>
            <a:ext cx="10515600" cy="1325563"/>
          </a:xfrm>
        </p:spPr>
        <p:txBody>
          <a:bodyPr>
            <a:normAutofit/>
          </a:bodyPr>
          <a:lstStyle/>
          <a:p>
            <a:r>
              <a:rPr lang="fr-FR" dirty="0">
                <a:hlinkClick r:id="rId2"/>
              </a:rPr>
              <a:t>https://www.socrative.com</a:t>
            </a:r>
            <a:br>
              <a:rPr lang="fr-FR" dirty="0"/>
            </a:br>
            <a:endParaRPr lang="fr-FR" dirty="0"/>
          </a:p>
        </p:txBody>
      </p:sp>
      <p:pic>
        <p:nvPicPr>
          <p:cNvPr id="1027" name="Picture 3"/>
          <p:cNvPicPr>
            <a:picLocks noChangeAspect="1" noChangeArrowheads="1"/>
          </p:cNvPicPr>
          <p:nvPr/>
        </p:nvPicPr>
        <p:blipFill>
          <a:blip r:embed="rId3" cstate="print"/>
          <a:srcRect/>
          <a:stretch>
            <a:fillRect/>
          </a:stretch>
        </p:blipFill>
        <p:spPr bwMode="auto">
          <a:xfrm>
            <a:off x="1808558" y="1347596"/>
            <a:ext cx="8266467" cy="5259048"/>
          </a:xfrm>
          <a:prstGeom prst="rect">
            <a:avLst/>
          </a:prstGeom>
          <a:noFill/>
          <a:ln w="9525">
            <a:noFill/>
            <a:miter lim="800000"/>
            <a:headEnd/>
            <a:tailEnd/>
          </a:ln>
        </p:spPr>
      </p:pic>
      <p:sp>
        <p:nvSpPr>
          <p:cNvPr id="6" name="Rectangle 5"/>
          <p:cNvSpPr/>
          <p:nvPr/>
        </p:nvSpPr>
        <p:spPr>
          <a:xfrm>
            <a:off x="7680176" y="1484784"/>
            <a:ext cx="1152128" cy="5760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p:cNvSpPr txBox="1"/>
          <p:nvPr/>
        </p:nvSpPr>
        <p:spPr>
          <a:xfrm>
            <a:off x="4583833" y="908720"/>
            <a:ext cx="2842445" cy="369332"/>
          </a:xfrm>
          <a:prstGeom prst="rect">
            <a:avLst/>
          </a:prstGeom>
          <a:noFill/>
        </p:spPr>
        <p:txBody>
          <a:bodyPr wrap="none" rtlCol="0">
            <a:spAutoFit/>
          </a:bodyPr>
          <a:lstStyle/>
          <a:p>
            <a:r>
              <a:rPr lang="fr-FR" dirty="0"/>
              <a:t>Nom de la salle: DIDIER5359</a:t>
            </a:r>
          </a:p>
        </p:txBody>
      </p:sp>
      <p:pic>
        <p:nvPicPr>
          <p:cNvPr id="8" name="Picture 2">
            <a:extLst>
              <a:ext uri="{FF2B5EF4-FFF2-40B4-BE49-F238E27FC236}">
                <a16:creationId xmlns:a16="http://schemas.microsoft.com/office/drawing/2014/main" id="{9B36E293-6DDA-A448-8F31-041A4CBAF951}"/>
              </a:ext>
            </a:extLst>
          </p:cNvPr>
          <p:cNvPicPr>
            <a:picLocks noChangeAspect="1"/>
          </p:cNvPicPr>
          <p:nvPr/>
        </p:nvPicPr>
        <p:blipFill>
          <a:blip r:embed="rId4" cstate="print"/>
          <a:stretch>
            <a:fillRect/>
          </a:stretch>
        </p:blipFill>
        <p:spPr>
          <a:xfrm>
            <a:off x="4849841" y="2831406"/>
            <a:ext cx="4826174" cy="3438834"/>
          </a:xfrm>
          <a:prstGeom prst="rect">
            <a:avLst/>
          </a:prstGeom>
        </p:spPr>
      </p:pic>
    </p:spTree>
    <p:extLst>
      <p:ext uri="{BB962C8B-B14F-4D97-AF65-F5344CB8AC3E}">
        <p14:creationId xmlns:p14="http://schemas.microsoft.com/office/powerpoint/2010/main" val="3875379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9BC625-E4E2-BD43-ADC8-0890EF651262}"/>
              </a:ext>
            </a:extLst>
          </p:cNvPr>
          <p:cNvSpPr>
            <a:spLocks noGrp="1"/>
          </p:cNvSpPr>
          <p:nvPr>
            <p:ph type="title"/>
          </p:nvPr>
        </p:nvSpPr>
        <p:spPr>
          <a:xfrm>
            <a:off x="1154084" y="647757"/>
            <a:ext cx="10515600" cy="1325563"/>
          </a:xfrm>
        </p:spPr>
        <p:txBody>
          <a:bodyPr>
            <a:noAutofit/>
          </a:bodyPr>
          <a:lstStyle/>
          <a:p>
            <a:pPr algn="ctr"/>
            <a:r>
              <a:rPr lang="fr-FR" sz="3200" b="1" dirty="0"/>
              <a:t>Question 4: La prise en charge du syndrome coronarien aigu: </a:t>
            </a:r>
            <a:br>
              <a:rPr lang="fr-FR" sz="3200" b="1" dirty="0"/>
            </a:br>
            <a:r>
              <a:rPr lang="fr-FR" sz="3200" dirty="0"/>
              <a:t>Les recommandations Européennes de cardiologie proposent une prise en charge différente pour les patients de + de 80 ans par rapport aux patients de - de 75 ans.</a:t>
            </a:r>
            <a:br>
              <a:rPr lang="fr-FR" sz="3200" dirty="0"/>
            </a:br>
            <a:endParaRPr lang="fr-FR" sz="3200" dirty="0"/>
          </a:p>
        </p:txBody>
      </p:sp>
      <p:sp>
        <p:nvSpPr>
          <p:cNvPr id="4" name="ZoneTexte 3">
            <a:extLst>
              <a:ext uri="{FF2B5EF4-FFF2-40B4-BE49-F238E27FC236}">
                <a16:creationId xmlns:a16="http://schemas.microsoft.com/office/drawing/2014/main" id="{7B14622A-FAA9-1345-8EF1-B33C6AC8CFF3}"/>
              </a:ext>
            </a:extLst>
          </p:cNvPr>
          <p:cNvSpPr txBox="1"/>
          <p:nvPr/>
        </p:nvSpPr>
        <p:spPr>
          <a:xfrm>
            <a:off x="5111453" y="3108960"/>
            <a:ext cx="1552220" cy="2308324"/>
          </a:xfrm>
          <a:prstGeom prst="rect">
            <a:avLst/>
          </a:prstGeom>
          <a:noFill/>
        </p:spPr>
        <p:txBody>
          <a:bodyPr wrap="none" rtlCol="0">
            <a:spAutoFit/>
          </a:bodyPr>
          <a:lstStyle/>
          <a:p>
            <a:r>
              <a:rPr lang="fr-FR" sz="3600" b="1" dirty="0"/>
              <a:t>1. Vrai </a:t>
            </a:r>
          </a:p>
          <a:p>
            <a:endParaRPr lang="fr-FR" sz="3600" b="1" dirty="0"/>
          </a:p>
          <a:p>
            <a:endParaRPr lang="fr-FR" sz="3600" b="1" dirty="0"/>
          </a:p>
          <a:p>
            <a:r>
              <a:rPr lang="fr-FR" sz="3600" b="1" dirty="0"/>
              <a:t>2. Faux</a:t>
            </a:r>
          </a:p>
        </p:txBody>
      </p:sp>
    </p:spTree>
    <p:extLst>
      <p:ext uri="{BB962C8B-B14F-4D97-AF65-F5344CB8AC3E}">
        <p14:creationId xmlns:p14="http://schemas.microsoft.com/office/powerpoint/2010/main" val="40330027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9BC625-E4E2-BD43-ADC8-0890EF651262}"/>
              </a:ext>
            </a:extLst>
          </p:cNvPr>
          <p:cNvSpPr>
            <a:spLocks noGrp="1"/>
          </p:cNvSpPr>
          <p:nvPr>
            <p:ph type="title"/>
          </p:nvPr>
        </p:nvSpPr>
        <p:spPr>
          <a:xfrm>
            <a:off x="1154084" y="647757"/>
            <a:ext cx="10515600" cy="1325563"/>
          </a:xfrm>
        </p:spPr>
        <p:txBody>
          <a:bodyPr>
            <a:normAutofit fontScale="90000"/>
          </a:bodyPr>
          <a:lstStyle/>
          <a:p>
            <a:pPr algn="ctr"/>
            <a:r>
              <a:rPr lang="fr-FR" sz="3100" b="1" dirty="0"/>
              <a:t>La prise en charge du syndrome coronarien aigu: </a:t>
            </a:r>
            <a:br>
              <a:rPr lang="fr-FR" sz="3100" b="1" dirty="0"/>
            </a:br>
            <a:r>
              <a:rPr lang="fr-FR" sz="3100" dirty="0"/>
              <a:t>Les recommandations Européennes de cardiologie proposent une prise en charge différente pour les patients de + de 80 ans par rapport aux patients de - de 75 ans.</a:t>
            </a:r>
            <a:br>
              <a:rPr lang="fr-FR" dirty="0"/>
            </a:br>
            <a:endParaRPr lang="fr-FR" dirty="0"/>
          </a:p>
        </p:txBody>
      </p:sp>
      <p:pic>
        <p:nvPicPr>
          <p:cNvPr id="3" name="Image 2">
            <a:extLst>
              <a:ext uri="{FF2B5EF4-FFF2-40B4-BE49-F238E27FC236}">
                <a16:creationId xmlns:a16="http://schemas.microsoft.com/office/drawing/2014/main" id="{FFAF52D1-39E9-EF45-88E8-A8EAAE5622F6}"/>
              </a:ext>
            </a:extLst>
          </p:cNvPr>
          <p:cNvPicPr>
            <a:picLocks noChangeAspect="1"/>
          </p:cNvPicPr>
          <p:nvPr/>
        </p:nvPicPr>
        <p:blipFill>
          <a:blip r:embed="rId2"/>
          <a:stretch>
            <a:fillRect/>
          </a:stretch>
        </p:blipFill>
        <p:spPr>
          <a:xfrm>
            <a:off x="2873779" y="1973320"/>
            <a:ext cx="6743700" cy="4711700"/>
          </a:xfrm>
          <a:prstGeom prst="rect">
            <a:avLst/>
          </a:prstGeom>
        </p:spPr>
      </p:pic>
    </p:spTree>
    <p:extLst>
      <p:ext uri="{BB962C8B-B14F-4D97-AF65-F5344CB8AC3E}">
        <p14:creationId xmlns:p14="http://schemas.microsoft.com/office/powerpoint/2010/main" val="19846391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1F33ED5-C90D-5348-B638-7016E8C31239}"/>
              </a:ext>
            </a:extLst>
          </p:cNvPr>
          <p:cNvPicPr>
            <a:picLocks noChangeAspect="1"/>
          </p:cNvPicPr>
          <p:nvPr/>
        </p:nvPicPr>
        <p:blipFill>
          <a:blip r:embed="rId2"/>
          <a:stretch>
            <a:fillRect/>
          </a:stretch>
        </p:blipFill>
        <p:spPr>
          <a:xfrm>
            <a:off x="0" y="1924285"/>
            <a:ext cx="5753366" cy="4093742"/>
          </a:xfrm>
          <a:prstGeom prst="rect">
            <a:avLst/>
          </a:prstGeom>
        </p:spPr>
      </p:pic>
      <p:pic>
        <p:nvPicPr>
          <p:cNvPr id="4" name="Image 3">
            <a:extLst>
              <a:ext uri="{FF2B5EF4-FFF2-40B4-BE49-F238E27FC236}">
                <a16:creationId xmlns:a16="http://schemas.microsoft.com/office/drawing/2014/main" id="{FA01C9CB-0D4E-CB40-84D1-DC438068EEDC}"/>
              </a:ext>
            </a:extLst>
          </p:cNvPr>
          <p:cNvPicPr>
            <a:picLocks noChangeAspect="1"/>
          </p:cNvPicPr>
          <p:nvPr/>
        </p:nvPicPr>
        <p:blipFill>
          <a:blip r:embed="rId3"/>
          <a:stretch>
            <a:fillRect/>
          </a:stretch>
        </p:blipFill>
        <p:spPr>
          <a:xfrm>
            <a:off x="5719616" y="1924285"/>
            <a:ext cx="5687766" cy="4093742"/>
          </a:xfrm>
          <a:prstGeom prst="rect">
            <a:avLst/>
          </a:prstGeom>
        </p:spPr>
      </p:pic>
      <p:sp>
        <p:nvSpPr>
          <p:cNvPr id="5" name="Title 3">
            <a:extLst>
              <a:ext uri="{FF2B5EF4-FFF2-40B4-BE49-F238E27FC236}">
                <a16:creationId xmlns:a16="http://schemas.microsoft.com/office/drawing/2014/main" id="{40CAA531-4378-F445-8E4F-D2D803EC6442}"/>
              </a:ext>
            </a:extLst>
          </p:cNvPr>
          <p:cNvSpPr>
            <a:spLocks noGrp="1"/>
          </p:cNvSpPr>
          <p:nvPr>
            <p:ph type="title"/>
          </p:nvPr>
        </p:nvSpPr>
        <p:spPr>
          <a:xfrm>
            <a:off x="1054769" y="0"/>
            <a:ext cx="10515600" cy="1325563"/>
          </a:xfrm>
        </p:spPr>
        <p:txBody>
          <a:bodyPr>
            <a:noAutofit/>
          </a:bodyPr>
          <a:lstStyle/>
          <a:p>
            <a:pPr algn="ctr"/>
            <a:r>
              <a:rPr lang="fr-FR" sz="3200" dirty="0">
                <a:solidFill>
                  <a:srgbClr val="002060"/>
                </a:solidFill>
                <a:latin typeface="Arial Black"/>
                <a:cs typeface="Arial Black"/>
              </a:rPr>
              <a:t>Syndrome coronarien aigus patient &gt; 80ans </a:t>
            </a:r>
          </a:p>
        </p:txBody>
      </p:sp>
      <p:sp>
        <p:nvSpPr>
          <p:cNvPr id="6" name="ZoneTexte 5">
            <a:extLst>
              <a:ext uri="{FF2B5EF4-FFF2-40B4-BE49-F238E27FC236}">
                <a16:creationId xmlns:a16="http://schemas.microsoft.com/office/drawing/2014/main" id="{76DD9450-709B-F144-918B-698C098C5B90}"/>
              </a:ext>
            </a:extLst>
          </p:cNvPr>
          <p:cNvSpPr txBox="1"/>
          <p:nvPr/>
        </p:nvSpPr>
        <p:spPr>
          <a:xfrm>
            <a:off x="2478505" y="1459855"/>
            <a:ext cx="1744579" cy="461665"/>
          </a:xfrm>
          <a:prstGeom prst="rect">
            <a:avLst/>
          </a:prstGeom>
          <a:noFill/>
        </p:spPr>
        <p:txBody>
          <a:bodyPr wrap="square" rtlCol="0">
            <a:spAutoFit/>
          </a:bodyPr>
          <a:lstStyle/>
          <a:p>
            <a:pPr algn="ctr"/>
            <a:r>
              <a:rPr lang="fr-FR" sz="2400" b="1" dirty="0"/>
              <a:t>Mortalité</a:t>
            </a:r>
          </a:p>
        </p:txBody>
      </p:sp>
      <p:sp>
        <p:nvSpPr>
          <p:cNvPr id="7" name="ZoneTexte 6">
            <a:extLst>
              <a:ext uri="{FF2B5EF4-FFF2-40B4-BE49-F238E27FC236}">
                <a16:creationId xmlns:a16="http://schemas.microsoft.com/office/drawing/2014/main" id="{3E7C91B1-A717-0744-A445-AC60110D159E}"/>
              </a:ext>
            </a:extLst>
          </p:cNvPr>
          <p:cNvSpPr txBox="1"/>
          <p:nvPr/>
        </p:nvSpPr>
        <p:spPr>
          <a:xfrm>
            <a:off x="8187888" y="1459855"/>
            <a:ext cx="2261671" cy="461665"/>
          </a:xfrm>
          <a:prstGeom prst="rect">
            <a:avLst/>
          </a:prstGeom>
          <a:noFill/>
        </p:spPr>
        <p:txBody>
          <a:bodyPr wrap="square" rtlCol="0">
            <a:spAutoFit/>
          </a:bodyPr>
          <a:lstStyle/>
          <a:p>
            <a:pPr algn="ctr"/>
            <a:r>
              <a:rPr lang="fr-FR" sz="2400" b="1" dirty="0" err="1"/>
              <a:t>Insuff</a:t>
            </a:r>
            <a:r>
              <a:rPr lang="fr-FR" sz="2400" b="1" dirty="0"/>
              <a:t> cardiaque</a:t>
            </a:r>
          </a:p>
        </p:txBody>
      </p:sp>
      <p:sp>
        <p:nvSpPr>
          <p:cNvPr id="8" name="ZoneTexte 7">
            <a:extLst>
              <a:ext uri="{FF2B5EF4-FFF2-40B4-BE49-F238E27FC236}">
                <a16:creationId xmlns:a16="http://schemas.microsoft.com/office/drawing/2014/main" id="{062E2D9B-241A-7545-B362-4EC7C0BB7FA6}"/>
              </a:ext>
            </a:extLst>
          </p:cNvPr>
          <p:cNvSpPr txBox="1"/>
          <p:nvPr/>
        </p:nvSpPr>
        <p:spPr>
          <a:xfrm>
            <a:off x="8410074" y="6293583"/>
            <a:ext cx="3452911" cy="646331"/>
          </a:xfrm>
          <a:prstGeom prst="rect">
            <a:avLst/>
          </a:prstGeom>
          <a:noFill/>
        </p:spPr>
        <p:txBody>
          <a:bodyPr wrap="square" rtlCol="0">
            <a:spAutoFit/>
          </a:bodyPr>
          <a:lstStyle/>
          <a:p>
            <a:r>
              <a:rPr lang="fr-FR" i="1" dirty="0">
                <a:solidFill>
                  <a:srgbClr val="002060"/>
                </a:solidFill>
              </a:rPr>
              <a:t>Lancet 2020; 396: 623–34 </a:t>
            </a:r>
          </a:p>
          <a:p>
            <a:endParaRPr lang="fr-FR" dirty="0"/>
          </a:p>
        </p:txBody>
      </p:sp>
    </p:spTree>
    <p:extLst>
      <p:ext uri="{BB962C8B-B14F-4D97-AF65-F5344CB8AC3E}">
        <p14:creationId xmlns:p14="http://schemas.microsoft.com/office/powerpoint/2010/main" val="27643764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F4F374-1F4A-C74A-B8F7-4A519AA5C69D}"/>
              </a:ext>
            </a:extLst>
          </p:cNvPr>
          <p:cNvSpPr>
            <a:spLocks noGrp="1"/>
          </p:cNvSpPr>
          <p:nvPr>
            <p:ph type="title"/>
          </p:nvPr>
        </p:nvSpPr>
        <p:spPr>
          <a:xfrm>
            <a:off x="973666" y="12599"/>
            <a:ext cx="10796337" cy="1325563"/>
          </a:xfrm>
        </p:spPr>
        <p:txBody>
          <a:bodyPr>
            <a:normAutofit/>
          </a:bodyPr>
          <a:lstStyle/>
          <a:p>
            <a:pPr algn="ctr"/>
            <a:r>
              <a:rPr lang="fr-FR" sz="4000" b="1" dirty="0">
                <a:solidFill>
                  <a:srgbClr val="002060"/>
                </a:solidFill>
              </a:rPr>
              <a:t>Antiagrégants plaquettaires et patients &gt; 75 ans</a:t>
            </a:r>
          </a:p>
        </p:txBody>
      </p:sp>
      <p:pic>
        <p:nvPicPr>
          <p:cNvPr id="3" name="Image 2" descr="Achieving the Perfect Work-Life Balance: Is It Possible ...">
            <a:extLst>
              <a:ext uri="{FF2B5EF4-FFF2-40B4-BE49-F238E27FC236}">
                <a16:creationId xmlns:a16="http://schemas.microsoft.com/office/drawing/2014/main" id="{8A55088C-A246-0C4C-B11C-939CB767C45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870955" y="2030109"/>
            <a:ext cx="6694149" cy="4462766"/>
          </a:xfrm>
          <a:prstGeom prst="rect">
            <a:avLst/>
          </a:prstGeom>
        </p:spPr>
      </p:pic>
      <p:sp>
        <p:nvSpPr>
          <p:cNvPr id="4" name="Rectangle 3">
            <a:extLst>
              <a:ext uri="{FF2B5EF4-FFF2-40B4-BE49-F238E27FC236}">
                <a16:creationId xmlns:a16="http://schemas.microsoft.com/office/drawing/2014/main" id="{F3A5E7B5-81E5-2841-911B-99AB2516B843}"/>
              </a:ext>
            </a:extLst>
          </p:cNvPr>
          <p:cNvSpPr/>
          <p:nvPr/>
        </p:nvSpPr>
        <p:spPr>
          <a:xfrm>
            <a:off x="3700011" y="3429000"/>
            <a:ext cx="1732603" cy="57158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b="1" dirty="0"/>
              <a:t>Ischémie</a:t>
            </a:r>
          </a:p>
        </p:txBody>
      </p:sp>
      <p:sp>
        <p:nvSpPr>
          <p:cNvPr id="5" name="Rectangle 4">
            <a:extLst>
              <a:ext uri="{FF2B5EF4-FFF2-40B4-BE49-F238E27FC236}">
                <a16:creationId xmlns:a16="http://schemas.microsoft.com/office/drawing/2014/main" id="{D732EB2D-453E-BB40-8D81-221A577E9A22}"/>
              </a:ext>
            </a:extLst>
          </p:cNvPr>
          <p:cNvSpPr/>
          <p:nvPr/>
        </p:nvSpPr>
        <p:spPr>
          <a:xfrm>
            <a:off x="7204555" y="3414002"/>
            <a:ext cx="1732603" cy="57158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b="1" dirty="0"/>
              <a:t>Hémorragie</a:t>
            </a:r>
          </a:p>
        </p:txBody>
      </p:sp>
      <p:sp>
        <p:nvSpPr>
          <p:cNvPr id="6" name="ZoneTexte 5">
            <a:extLst>
              <a:ext uri="{FF2B5EF4-FFF2-40B4-BE49-F238E27FC236}">
                <a16:creationId xmlns:a16="http://schemas.microsoft.com/office/drawing/2014/main" id="{7A8E1DEF-2C5B-1542-8D17-4D3568EA0497}"/>
              </a:ext>
            </a:extLst>
          </p:cNvPr>
          <p:cNvSpPr txBox="1"/>
          <p:nvPr/>
        </p:nvSpPr>
        <p:spPr>
          <a:xfrm>
            <a:off x="3058266" y="1314803"/>
            <a:ext cx="6728124" cy="369332"/>
          </a:xfrm>
          <a:prstGeom prst="rect">
            <a:avLst/>
          </a:prstGeom>
          <a:noFill/>
        </p:spPr>
        <p:txBody>
          <a:bodyPr wrap="none" rtlCol="0">
            <a:spAutoFit/>
          </a:bodyPr>
          <a:lstStyle/>
          <a:p>
            <a:r>
              <a:rPr lang="fr-FR" b="1" dirty="0"/>
              <a:t>Les patients &gt; 75 ans sont à haut risque ischémique et hémorragique</a:t>
            </a:r>
          </a:p>
        </p:txBody>
      </p:sp>
    </p:spTree>
    <p:extLst>
      <p:ext uri="{BB962C8B-B14F-4D97-AF65-F5344CB8AC3E}">
        <p14:creationId xmlns:p14="http://schemas.microsoft.com/office/powerpoint/2010/main" val="26065806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6FB9581F-59C2-0046-B783-E61C63669F9F}"/>
              </a:ext>
            </a:extLst>
          </p:cNvPr>
          <p:cNvSpPr>
            <a:spLocks noGrp="1"/>
          </p:cNvSpPr>
          <p:nvPr>
            <p:ph type="title"/>
          </p:nvPr>
        </p:nvSpPr>
        <p:spPr>
          <a:xfrm>
            <a:off x="651932" y="-156735"/>
            <a:ext cx="11218334" cy="1325563"/>
          </a:xfrm>
        </p:spPr>
        <p:txBody>
          <a:bodyPr>
            <a:normAutofit/>
          </a:bodyPr>
          <a:lstStyle/>
          <a:p>
            <a:pPr algn="ctr"/>
            <a:r>
              <a:rPr lang="fr-FR" sz="4000" b="1" dirty="0">
                <a:solidFill>
                  <a:srgbClr val="002060"/>
                </a:solidFill>
              </a:rPr>
              <a:t>Facteurs associés au risque de saignement post </a:t>
            </a:r>
            <a:r>
              <a:rPr lang="fr-FR" sz="4000" b="1" dirty="0" err="1">
                <a:solidFill>
                  <a:srgbClr val="002060"/>
                </a:solidFill>
              </a:rPr>
              <a:t>stent</a:t>
            </a:r>
            <a:endParaRPr lang="fr-FR" sz="4000" b="1" dirty="0">
              <a:solidFill>
                <a:srgbClr val="002060"/>
              </a:solidFill>
            </a:endParaRPr>
          </a:p>
        </p:txBody>
      </p:sp>
      <p:sp>
        <p:nvSpPr>
          <p:cNvPr id="5" name="ZoneTexte 4">
            <a:extLst>
              <a:ext uri="{FF2B5EF4-FFF2-40B4-BE49-F238E27FC236}">
                <a16:creationId xmlns:a16="http://schemas.microsoft.com/office/drawing/2014/main" id="{F46B5A8C-EBE8-D849-B7CA-70E25861B95C}"/>
              </a:ext>
            </a:extLst>
          </p:cNvPr>
          <p:cNvSpPr txBox="1"/>
          <p:nvPr/>
        </p:nvSpPr>
        <p:spPr>
          <a:xfrm>
            <a:off x="6373997" y="6504807"/>
            <a:ext cx="5818003" cy="369332"/>
          </a:xfrm>
          <a:prstGeom prst="rect">
            <a:avLst/>
          </a:prstGeom>
          <a:noFill/>
        </p:spPr>
        <p:txBody>
          <a:bodyPr wrap="none" rtlCol="0">
            <a:spAutoFit/>
          </a:bodyPr>
          <a:lstStyle/>
          <a:p>
            <a:r>
              <a:rPr lang="fr-FR" i="1" dirty="0" err="1">
                <a:solidFill>
                  <a:srgbClr val="002060"/>
                </a:solidFill>
              </a:rPr>
              <a:t>CirculationVolume</a:t>
            </a:r>
            <a:r>
              <a:rPr lang="fr-FR" i="1" dirty="0">
                <a:solidFill>
                  <a:srgbClr val="002060"/>
                </a:solidFill>
              </a:rPr>
              <a:t> 140, Issue 3, 16 July 2019; Pages 240-261</a:t>
            </a:r>
          </a:p>
        </p:txBody>
      </p:sp>
      <p:pic>
        <p:nvPicPr>
          <p:cNvPr id="6" name="Image 5">
            <a:extLst>
              <a:ext uri="{FF2B5EF4-FFF2-40B4-BE49-F238E27FC236}">
                <a16:creationId xmlns:a16="http://schemas.microsoft.com/office/drawing/2014/main" id="{EAA758F2-7B36-1C4C-B9F1-33AFA436320C}"/>
              </a:ext>
            </a:extLst>
          </p:cNvPr>
          <p:cNvPicPr>
            <a:picLocks noChangeAspect="1"/>
          </p:cNvPicPr>
          <p:nvPr/>
        </p:nvPicPr>
        <p:blipFill>
          <a:blip r:embed="rId2"/>
          <a:stretch>
            <a:fillRect/>
          </a:stretch>
        </p:blipFill>
        <p:spPr>
          <a:xfrm>
            <a:off x="1350673" y="962287"/>
            <a:ext cx="9884599" cy="5474111"/>
          </a:xfrm>
          <a:prstGeom prst="rect">
            <a:avLst/>
          </a:prstGeom>
        </p:spPr>
      </p:pic>
    </p:spTree>
    <p:extLst>
      <p:ext uri="{BB962C8B-B14F-4D97-AF65-F5344CB8AC3E}">
        <p14:creationId xmlns:p14="http://schemas.microsoft.com/office/powerpoint/2010/main" val="21525523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pPr marL="0" indent="0" algn="ctr">
              <a:buNone/>
            </a:pPr>
            <a:r>
              <a:rPr lang="fr-FR" dirty="0">
                <a:latin typeface="Arial"/>
                <a:cs typeface="Arial"/>
              </a:rPr>
              <a:t>	Pic de prévalence dans les années 1960-1980</a:t>
            </a:r>
          </a:p>
          <a:p>
            <a:pPr marL="0" indent="0" algn="ctr">
              <a:buNone/>
            </a:pPr>
            <a:endParaRPr lang="fr-FR" dirty="0">
              <a:solidFill>
                <a:srgbClr val="0070C0"/>
              </a:solidFill>
              <a:latin typeface="Arial"/>
              <a:cs typeface="Arial"/>
            </a:endParaRPr>
          </a:p>
          <a:p>
            <a:pPr marL="0" indent="0" algn="ctr">
              <a:buNone/>
            </a:pPr>
            <a:r>
              <a:rPr lang="fr-FR" dirty="0">
                <a:solidFill>
                  <a:srgbClr val="0070C0"/>
                </a:solidFill>
                <a:latin typeface="Arial"/>
                <a:cs typeface="Arial"/>
              </a:rPr>
              <a:t>Les pays industrialisés </a:t>
            </a:r>
          </a:p>
          <a:p>
            <a:pPr marL="0" indent="0" algn="ctr">
              <a:buNone/>
            </a:pPr>
            <a:endParaRPr lang="fr-FR" dirty="0">
              <a:latin typeface="Arial"/>
              <a:cs typeface="Arial"/>
            </a:endParaRPr>
          </a:p>
          <a:p>
            <a:pPr marL="0" indent="0" algn="ctr">
              <a:buNone/>
            </a:pPr>
            <a:r>
              <a:rPr lang="fr-FR" dirty="0">
                <a:latin typeface="Arial"/>
                <a:cs typeface="Arial"/>
              </a:rPr>
              <a:t>La durée de vie </a:t>
            </a:r>
          </a:p>
          <a:p>
            <a:pPr marL="0" indent="0" algn="ctr">
              <a:buNone/>
            </a:pPr>
            <a:endParaRPr lang="fr-FR" dirty="0">
              <a:latin typeface="Arial"/>
              <a:cs typeface="Arial"/>
            </a:endParaRPr>
          </a:p>
          <a:p>
            <a:pPr marL="0" indent="0" algn="ctr">
              <a:buNone/>
            </a:pPr>
            <a:r>
              <a:rPr lang="fr-FR" dirty="0">
                <a:solidFill>
                  <a:srgbClr val="0070C0"/>
                </a:solidFill>
                <a:latin typeface="Arial"/>
                <a:cs typeface="Arial"/>
              </a:rPr>
              <a:t>Principale cause de mortalité dans de nombreux pays</a:t>
            </a:r>
          </a:p>
          <a:p>
            <a:pPr marL="0" indent="0" algn="ctr">
              <a:buNone/>
            </a:pPr>
            <a:r>
              <a:rPr lang="fr-FR" dirty="0">
                <a:solidFill>
                  <a:srgbClr val="0070C0"/>
                </a:solidFill>
                <a:latin typeface="Arial"/>
                <a:cs typeface="Arial"/>
              </a:rPr>
              <a:t> (2</a:t>
            </a:r>
            <a:r>
              <a:rPr lang="fr-FR" baseline="30000" dirty="0">
                <a:solidFill>
                  <a:srgbClr val="0070C0"/>
                </a:solidFill>
                <a:latin typeface="Arial"/>
                <a:cs typeface="Arial"/>
              </a:rPr>
              <a:t>ème</a:t>
            </a:r>
            <a:r>
              <a:rPr lang="fr-FR" dirty="0">
                <a:solidFill>
                  <a:srgbClr val="0070C0"/>
                </a:solidFill>
                <a:latin typeface="Arial"/>
                <a:cs typeface="Arial"/>
              </a:rPr>
              <a:t> en France)</a:t>
            </a:r>
          </a:p>
          <a:p>
            <a:pPr marL="0" indent="0" algn="ctr">
              <a:buNone/>
            </a:pPr>
            <a:endParaRPr lang="fr-FR" dirty="0">
              <a:solidFill>
                <a:srgbClr val="0070C0"/>
              </a:solidFill>
              <a:latin typeface="Arial"/>
              <a:cs typeface="Arial"/>
            </a:endParaRPr>
          </a:p>
          <a:p>
            <a:pPr marL="0" indent="0" algn="ctr">
              <a:buNone/>
            </a:pPr>
            <a:r>
              <a:rPr lang="fr-FR" dirty="0">
                <a:latin typeface="Arial"/>
                <a:cs typeface="Arial"/>
              </a:rPr>
              <a:t>Diminution de la mortalité</a:t>
            </a:r>
          </a:p>
        </p:txBody>
      </p:sp>
      <p:sp>
        <p:nvSpPr>
          <p:cNvPr id="4" name="Title 3"/>
          <p:cNvSpPr>
            <a:spLocks noGrp="1"/>
          </p:cNvSpPr>
          <p:nvPr>
            <p:ph type="title"/>
          </p:nvPr>
        </p:nvSpPr>
        <p:spPr>
          <a:xfrm>
            <a:off x="1806634" y="317461"/>
            <a:ext cx="9095377" cy="1143000"/>
          </a:xfrm>
        </p:spPr>
        <p:txBody>
          <a:bodyPr>
            <a:noAutofit/>
          </a:bodyPr>
          <a:lstStyle/>
          <a:p>
            <a:pPr algn="ctr"/>
            <a:r>
              <a:rPr lang="en-GB" sz="3200" dirty="0">
                <a:solidFill>
                  <a:srgbClr val="002060"/>
                </a:solidFill>
                <a:latin typeface="Arial Black"/>
                <a:cs typeface="Arial Black"/>
              </a:rPr>
              <a:t>La </a:t>
            </a:r>
            <a:r>
              <a:rPr lang="en-GB" sz="3200" dirty="0" err="1">
                <a:solidFill>
                  <a:srgbClr val="002060"/>
                </a:solidFill>
                <a:latin typeface="Arial Black"/>
                <a:cs typeface="Arial Black"/>
              </a:rPr>
              <a:t>maladie</a:t>
            </a:r>
            <a:r>
              <a:rPr lang="en-GB" sz="3200" dirty="0">
                <a:solidFill>
                  <a:srgbClr val="002060"/>
                </a:solidFill>
                <a:latin typeface="Arial Black"/>
                <a:cs typeface="Arial Black"/>
              </a:rPr>
              <a:t> </a:t>
            </a:r>
            <a:r>
              <a:rPr lang="en-GB" sz="3200" dirty="0" err="1">
                <a:solidFill>
                  <a:srgbClr val="002060"/>
                </a:solidFill>
                <a:latin typeface="Arial Black"/>
                <a:cs typeface="Arial Black"/>
              </a:rPr>
              <a:t>coronaire</a:t>
            </a:r>
            <a:r>
              <a:rPr lang="en-GB" sz="3200" dirty="0">
                <a:solidFill>
                  <a:srgbClr val="002060"/>
                </a:solidFill>
                <a:latin typeface="Arial Black"/>
                <a:cs typeface="Arial Black"/>
              </a:rPr>
              <a:t> </a:t>
            </a:r>
            <a:r>
              <a:rPr lang="en-GB" sz="3200" dirty="0" err="1">
                <a:solidFill>
                  <a:srgbClr val="002060"/>
                </a:solidFill>
                <a:latin typeface="Arial Black"/>
                <a:cs typeface="Arial Black"/>
              </a:rPr>
              <a:t>athéromateuse</a:t>
            </a:r>
            <a:endParaRPr lang="en-GB" sz="3200" dirty="0">
              <a:solidFill>
                <a:srgbClr val="002060"/>
              </a:solidFill>
              <a:latin typeface="Arial Black"/>
              <a:cs typeface="Arial Black"/>
            </a:endParaRPr>
          </a:p>
        </p:txBody>
      </p:sp>
    </p:spTree>
    <p:extLst>
      <p:ext uri="{BB962C8B-B14F-4D97-AF65-F5344CB8AC3E}">
        <p14:creationId xmlns:p14="http://schemas.microsoft.com/office/powerpoint/2010/main" val="1446100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 coins arrondis 9">
            <a:extLst>
              <a:ext uri="{FF2B5EF4-FFF2-40B4-BE49-F238E27FC236}">
                <a16:creationId xmlns:a16="http://schemas.microsoft.com/office/drawing/2014/main" id="{1E21E24A-A9A9-304E-8BDE-EC77873A947D}"/>
              </a:ext>
            </a:extLst>
          </p:cNvPr>
          <p:cNvSpPr/>
          <p:nvPr/>
        </p:nvSpPr>
        <p:spPr>
          <a:xfrm>
            <a:off x="1295467" y="1588387"/>
            <a:ext cx="4224469" cy="2372269"/>
          </a:xfrm>
          <a:prstGeom prst="roundRect">
            <a:avLst/>
          </a:prstGeom>
          <a:solidFill>
            <a:schemeClr val="accent1">
              <a:lumMod val="60000"/>
              <a:lumOff val="4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t" anchorCtr="0"/>
          <a:lstStyle/>
          <a:p>
            <a:pPr algn="ctr"/>
            <a:r>
              <a:rPr lang="fr-FR" sz="2400" dirty="0"/>
              <a:t>Angor stable</a:t>
            </a:r>
          </a:p>
        </p:txBody>
      </p:sp>
      <p:pic>
        <p:nvPicPr>
          <p:cNvPr id="11" name="Picture 3" descr="Snap 2016-06-16 at 16.54.10.png">
            <a:extLst>
              <a:ext uri="{FF2B5EF4-FFF2-40B4-BE49-F238E27FC236}">
                <a16:creationId xmlns:a16="http://schemas.microsoft.com/office/drawing/2014/main" id="{7EDEF40E-C1B7-B141-A06E-24F853FD60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9616" y="2582971"/>
            <a:ext cx="1455013" cy="1219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Rectangle : coins arrondis 11">
            <a:extLst>
              <a:ext uri="{FF2B5EF4-FFF2-40B4-BE49-F238E27FC236}">
                <a16:creationId xmlns:a16="http://schemas.microsoft.com/office/drawing/2014/main" id="{7E0FCBA5-98C9-364A-93B6-4FAF9CA16846}"/>
              </a:ext>
            </a:extLst>
          </p:cNvPr>
          <p:cNvSpPr/>
          <p:nvPr/>
        </p:nvSpPr>
        <p:spPr>
          <a:xfrm>
            <a:off x="6791978" y="1588387"/>
            <a:ext cx="4224469" cy="2372269"/>
          </a:xfrm>
          <a:prstGeom prst="roundRect">
            <a:avLst/>
          </a:prstGeom>
          <a:solidFill>
            <a:schemeClr val="accent2">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t" anchorCtr="0"/>
          <a:lstStyle/>
          <a:p>
            <a:pPr algn="ctr"/>
            <a:r>
              <a:rPr lang="fr-FR" sz="2400" dirty="0"/>
              <a:t>Syndrome coronarien aigu</a:t>
            </a:r>
          </a:p>
        </p:txBody>
      </p:sp>
      <p:cxnSp>
        <p:nvCxnSpPr>
          <p:cNvPr id="19" name="Connecteur droit avec flèche 18">
            <a:extLst>
              <a:ext uri="{FF2B5EF4-FFF2-40B4-BE49-F238E27FC236}">
                <a16:creationId xmlns:a16="http://schemas.microsoft.com/office/drawing/2014/main" id="{A6C1981D-21E1-2F4D-A446-B8D84365A9C0}"/>
              </a:ext>
            </a:extLst>
          </p:cNvPr>
          <p:cNvCxnSpPr>
            <a:cxnSpLocks/>
          </p:cNvCxnSpPr>
          <p:nvPr/>
        </p:nvCxnSpPr>
        <p:spPr>
          <a:xfrm flipH="1">
            <a:off x="3407700" y="4228906"/>
            <a:ext cx="1" cy="8519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Rectangle : coins arrondis 21">
            <a:extLst>
              <a:ext uri="{FF2B5EF4-FFF2-40B4-BE49-F238E27FC236}">
                <a16:creationId xmlns:a16="http://schemas.microsoft.com/office/drawing/2014/main" id="{E902FB6A-4F96-7E45-A040-461B25044987}"/>
              </a:ext>
            </a:extLst>
          </p:cNvPr>
          <p:cNvSpPr/>
          <p:nvPr/>
        </p:nvSpPr>
        <p:spPr>
          <a:xfrm>
            <a:off x="2319739" y="5273249"/>
            <a:ext cx="1963796" cy="6102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67" dirty="0" err="1"/>
              <a:t>Clopidogrel</a:t>
            </a:r>
            <a:endParaRPr lang="fr-FR" sz="1867" dirty="0"/>
          </a:p>
        </p:txBody>
      </p:sp>
      <p:cxnSp>
        <p:nvCxnSpPr>
          <p:cNvPr id="28" name="Connecteur droit avec flèche 27">
            <a:extLst>
              <a:ext uri="{FF2B5EF4-FFF2-40B4-BE49-F238E27FC236}">
                <a16:creationId xmlns:a16="http://schemas.microsoft.com/office/drawing/2014/main" id="{8371BC50-9B56-CC49-8F71-43CE6E81F84B}"/>
              </a:ext>
            </a:extLst>
          </p:cNvPr>
          <p:cNvCxnSpPr>
            <a:cxnSpLocks/>
          </p:cNvCxnSpPr>
          <p:nvPr/>
        </p:nvCxnSpPr>
        <p:spPr>
          <a:xfrm>
            <a:off x="8890364" y="4070719"/>
            <a:ext cx="0" cy="10299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Rectangle : coins arrondis 28">
            <a:extLst>
              <a:ext uri="{FF2B5EF4-FFF2-40B4-BE49-F238E27FC236}">
                <a16:creationId xmlns:a16="http://schemas.microsoft.com/office/drawing/2014/main" id="{C18BA753-E53B-A448-8BFD-3FBEFCECFC6C}"/>
              </a:ext>
            </a:extLst>
          </p:cNvPr>
          <p:cNvSpPr/>
          <p:nvPr/>
        </p:nvSpPr>
        <p:spPr>
          <a:xfrm>
            <a:off x="7908466" y="5261436"/>
            <a:ext cx="1963796" cy="610259"/>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67" dirty="0" err="1"/>
              <a:t>Clopidogrel</a:t>
            </a:r>
            <a:r>
              <a:rPr lang="fr-FR" sz="1867" dirty="0"/>
              <a:t> ou </a:t>
            </a:r>
            <a:r>
              <a:rPr lang="fr-FR" sz="1867" dirty="0" err="1"/>
              <a:t>Ticagrelor</a:t>
            </a:r>
            <a:r>
              <a:rPr lang="fr-FR" sz="1867" dirty="0"/>
              <a:t> </a:t>
            </a:r>
          </a:p>
        </p:txBody>
      </p:sp>
      <p:pic>
        <p:nvPicPr>
          <p:cNvPr id="34" name="Picture 1032">
            <a:extLst>
              <a:ext uri="{FF2B5EF4-FFF2-40B4-BE49-F238E27FC236}">
                <a16:creationId xmlns:a16="http://schemas.microsoft.com/office/drawing/2014/main" id="{7E890555-6552-5741-A8D2-D8B4448D53E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5400000">
            <a:off x="8307342" y="2371987"/>
            <a:ext cx="1305321" cy="16911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6" name="Titre 1">
            <a:extLst>
              <a:ext uri="{FF2B5EF4-FFF2-40B4-BE49-F238E27FC236}">
                <a16:creationId xmlns:a16="http://schemas.microsoft.com/office/drawing/2014/main" id="{F8C924CE-2604-AA4B-80A6-485468A10421}"/>
              </a:ext>
            </a:extLst>
          </p:cNvPr>
          <p:cNvSpPr>
            <a:spLocks noGrp="1"/>
          </p:cNvSpPr>
          <p:nvPr>
            <p:ph type="title"/>
          </p:nvPr>
        </p:nvSpPr>
        <p:spPr>
          <a:xfrm>
            <a:off x="982578" y="-25209"/>
            <a:ext cx="10796337" cy="1325563"/>
          </a:xfrm>
        </p:spPr>
        <p:txBody>
          <a:bodyPr>
            <a:normAutofit/>
          </a:bodyPr>
          <a:lstStyle/>
          <a:p>
            <a:pPr algn="ctr"/>
            <a:r>
              <a:rPr lang="fr-FR" sz="4000" b="1" dirty="0">
                <a:solidFill>
                  <a:srgbClr val="002060"/>
                </a:solidFill>
              </a:rPr>
              <a:t>Antiagrégants plaquettaires et patients &gt; 75 ans</a:t>
            </a:r>
          </a:p>
        </p:txBody>
      </p:sp>
      <p:sp>
        <p:nvSpPr>
          <p:cNvPr id="3" name="ZoneTexte 2">
            <a:extLst>
              <a:ext uri="{FF2B5EF4-FFF2-40B4-BE49-F238E27FC236}">
                <a16:creationId xmlns:a16="http://schemas.microsoft.com/office/drawing/2014/main" id="{28B22B6D-1599-F947-B6CB-819E07FC0C66}"/>
              </a:ext>
            </a:extLst>
          </p:cNvPr>
          <p:cNvSpPr txBox="1"/>
          <p:nvPr/>
        </p:nvSpPr>
        <p:spPr>
          <a:xfrm>
            <a:off x="10149542" y="5298733"/>
            <a:ext cx="1733808" cy="584775"/>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fr-FR" sz="3200" dirty="0" err="1"/>
              <a:t>Prasugrel</a:t>
            </a:r>
            <a:endParaRPr lang="fr-FR" sz="3200" dirty="0"/>
          </a:p>
        </p:txBody>
      </p:sp>
      <p:sp>
        <p:nvSpPr>
          <p:cNvPr id="6" name="ZoneTexte 5">
            <a:extLst>
              <a:ext uri="{FF2B5EF4-FFF2-40B4-BE49-F238E27FC236}">
                <a16:creationId xmlns:a16="http://schemas.microsoft.com/office/drawing/2014/main" id="{918750B4-4EC3-7A49-A7B3-15B0CD2CBA52}"/>
              </a:ext>
            </a:extLst>
          </p:cNvPr>
          <p:cNvSpPr txBox="1"/>
          <p:nvPr/>
        </p:nvSpPr>
        <p:spPr>
          <a:xfrm>
            <a:off x="10757401" y="5016886"/>
            <a:ext cx="706465" cy="1015663"/>
          </a:xfrm>
          <a:prstGeom prst="rect">
            <a:avLst/>
          </a:prstGeom>
          <a:noFill/>
        </p:spPr>
        <p:txBody>
          <a:bodyPr wrap="square" rtlCol="0">
            <a:spAutoFit/>
          </a:bodyPr>
          <a:lstStyle/>
          <a:p>
            <a:r>
              <a:rPr lang="fr-FR" sz="6000" dirty="0"/>
              <a:t>x</a:t>
            </a:r>
          </a:p>
        </p:txBody>
      </p:sp>
    </p:spTree>
    <p:extLst>
      <p:ext uri="{BB962C8B-B14F-4D97-AF65-F5344CB8AC3E}">
        <p14:creationId xmlns:p14="http://schemas.microsoft.com/office/powerpoint/2010/main" val="1055667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2" grpId="0" animBg="1"/>
      <p:bldP spid="2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A8FD1D-13E2-6341-A22C-185EB634CB4A}"/>
              </a:ext>
            </a:extLst>
          </p:cNvPr>
          <p:cNvSpPr>
            <a:spLocks noGrp="1"/>
          </p:cNvSpPr>
          <p:nvPr>
            <p:ph type="title"/>
          </p:nvPr>
        </p:nvSpPr>
        <p:spPr/>
        <p:txBody>
          <a:bodyPr/>
          <a:lstStyle/>
          <a:p>
            <a:pPr algn="ctr"/>
            <a:r>
              <a:rPr lang="fr-FR" b="1" dirty="0">
                <a:solidFill>
                  <a:srgbClr val="002060"/>
                </a:solidFill>
              </a:rPr>
              <a:t>Conclusions </a:t>
            </a:r>
          </a:p>
        </p:txBody>
      </p:sp>
      <p:sp>
        <p:nvSpPr>
          <p:cNvPr id="3" name="Espace réservé du contenu 2">
            <a:extLst>
              <a:ext uri="{FF2B5EF4-FFF2-40B4-BE49-F238E27FC236}">
                <a16:creationId xmlns:a16="http://schemas.microsoft.com/office/drawing/2014/main" id="{0E8859AD-DFEE-1D44-B065-D04DE3DBEABA}"/>
              </a:ext>
            </a:extLst>
          </p:cNvPr>
          <p:cNvSpPr>
            <a:spLocks noGrp="1"/>
          </p:cNvSpPr>
          <p:nvPr>
            <p:ph idx="1"/>
          </p:nvPr>
        </p:nvSpPr>
        <p:spPr/>
        <p:txBody>
          <a:bodyPr>
            <a:normAutofit fontScale="92500" lnSpcReduction="10000"/>
          </a:bodyPr>
          <a:lstStyle/>
          <a:p>
            <a:pPr marL="0" indent="0" algn="ctr">
              <a:buNone/>
            </a:pPr>
            <a:r>
              <a:rPr lang="fr-FR" dirty="0"/>
              <a:t>Patient &gt; 75 ans est un patient à haut risque ischémique et à haut risque hémorragique </a:t>
            </a:r>
          </a:p>
          <a:p>
            <a:pPr marL="0" indent="0" algn="ctr">
              <a:buNone/>
            </a:pPr>
            <a:endParaRPr lang="fr-FR" dirty="0"/>
          </a:p>
          <a:p>
            <a:pPr marL="0" indent="0" algn="ctr">
              <a:buNone/>
            </a:pPr>
            <a:r>
              <a:rPr lang="fr-FR" dirty="0">
                <a:solidFill>
                  <a:srgbClr val="0070C0"/>
                </a:solidFill>
              </a:rPr>
              <a:t>La gravité du pronostic est sous tendue par les comorbidités </a:t>
            </a:r>
          </a:p>
          <a:p>
            <a:pPr marL="0" indent="0" algn="ctr">
              <a:buNone/>
            </a:pPr>
            <a:endParaRPr lang="fr-FR" dirty="0">
              <a:effectLst/>
            </a:endParaRPr>
          </a:p>
          <a:p>
            <a:pPr marL="0" indent="0" algn="ctr">
              <a:buNone/>
            </a:pPr>
            <a:r>
              <a:rPr lang="fr-FR" dirty="0"/>
              <a:t>Leur prise en charge ne doit pas différer du sujet plus jeune en terme </a:t>
            </a:r>
            <a:endParaRPr lang="fr-FR" dirty="0">
              <a:effectLst/>
            </a:endParaRPr>
          </a:p>
          <a:p>
            <a:pPr marL="0" indent="0" algn="ctr">
              <a:buNone/>
            </a:pPr>
            <a:r>
              <a:rPr lang="fr-FR" dirty="0"/>
              <a:t>de stratégie invasive si état général conservé</a:t>
            </a:r>
            <a:endParaRPr lang="fr-FR" dirty="0">
              <a:effectLst/>
            </a:endParaRPr>
          </a:p>
          <a:p>
            <a:pPr marL="0" indent="0" algn="ctr">
              <a:buNone/>
            </a:pPr>
            <a:endParaRPr lang="fr-FR" dirty="0"/>
          </a:p>
          <a:p>
            <a:pPr marL="0" indent="0" algn="ctr">
              <a:buNone/>
            </a:pPr>
            <a:r>
              <a:rPr lang="fr-FR" dirty="0">
                <a:solidFill>
                  <a:srgbClr val="0070C0"/>
                </a:solidFill>
              </a:rPr>
              <a:t>Balance bénéfice risque varie dans le cas d’un angor et d’un syndrome coronarien aigu</a:t>
            </a:r>
            <a:endParaRPr lang="fr-FR" dirty="0">
              <a:solidFill>
                <a:srgbClr val="0070C0"/>
              </a:solidFill>
              <a:effectLst/>
            </a:endParaRPr>
          </a:p>
          <a:p>
            <a:pPr marL="0" indent="0" algn="ctr">
              <a:buNone/>
            </a:pPr>
            <a:endParaRPr lang="fr-FR" dirty="0"/>
          </a:p>
        </p:txBody>
      </p:sp>
    </p:spTree>
    <p:extLst>
      <p:ext uri="{BB962C8B-B14F-4D97-AF65-F5344CB8AC3E}">
        <p14:creationId xmlns:p14="http://schemas.microsoft.com/office/powerpoint/2010/main" val="26859476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22416" y="2043603"/>
            <a:ext cx="10063811" cy="4351338"/>
          </a:xfrm>
        </p:spPr>
        <p:txBody>
          <a:bodyPr>
            <a:normAutofit/>
          </a:bodyPr>
          <a:lstStyle/>
          <a:p>
            <a:pPr marL="0" indent="0" algn="ctr">
              <a:buNone/>
            </a:pPr>
            <a:r>
              <a:rPr lang="fr-FR" dirty="0">
                <a:latin typeface="Arial"/>
                <a:cs typeface="Arial"/>
              </a:rPr>
              <a:t>Un patient sur 3 présentant un syndrome coronarien à plus de 75 ans</a:t>
            </a:r>
          </a:p>
          <a:p>
            <a:pPr marL="0" indent="0" algn="ctr">
              <a:buNone/>
            </a:pPr>
            <a:endParaRPr lang="fr-FR" dirty="0">
              <a:latin typeface="Arial"/>
              <a:cs typeface="Arial"/>
            </a:endParaRPr>
          </a:p>
          <a:p>
            <a:pPr marL="0" indent="0" algn="ctr">
              <a:buNone/>
            </a:pPr>
            <a:r>
              <a:rPr lang="fr-FR" dirty="0">
                <a:solidFill>
                  <a:srgbClr val="0070C0"/>
                </a:solidFill>
                <a:latin typeface="Arial"/>
                <a:cs typeface="Arial"/>
              </a:rPr>
              <a:t>Présentations cliniques variables allant de la douleur thoracique à l’asthénie d’effort</a:t>
            </a:r>
          </a:p>
          <a:p>
            <a:pPr marL="0" indent="0" algn="ctr">
              <a:buNone/>
            </a:pPr>
            <a:endParaRPr lang="fr-FR" dirty="0">
              <a:latin typeface="Arial"/>
              <a:cs typeface="Arial"/>
            </a:endParaRPr>
          </a:p>
          <a:p>
            <a:pPr marL="0" indent="0" algn="ctr">
              <a:buNone/>
            </a:pPr>
            <a:r>
              <a:rPr lang="fr-FR" dirty="0">
                <a:latin typeface="Arial"/>
                <a:cs typeface="Arial"/>
              </a:rPr>
              <a:t>Difficulté d’interprétation des ECG  </a:t>
            </a:r>
          </a:p>
        </p:txBody>
      </p:sp>
      <p:sp>
        <p:nvSpPr>
          <p:cNvPr id="4" name="Title 3"/>
          <p:cNvSpPr>
            <a:spLocks noGrp="1"/>
          </p:cNvSpPr>
          <p:nvPr>
            <p:ph type="title"/>
          </p:nvPr>
        </p:nvSpPr>
        <p:spPr>
          <a:xfrm>
            <a:off x="1806634" y="317461"/>
            <a:ext cx="9095377" cy="1143000"/>
          </a:xfrm>
        </p:spPr>
        <p:txBody>
          <a:bodyPr>
            <a:noAutofit/>
          </a:bodyPr>
          <a:lstStyle/>
          <a:p>
            <a:pPr algn="ctr"/>
            <a:r>
              <a:rPr lang="fr-FR" sz="3200" dirty="0">
                <a:solidFill>
                  <a:srgbClr val="002060"/>
                </a:solidFill>
                <a:latin typeface="Arial Black"/>
                <a:cs typeface="Arial Black"/>
              </a:rPr>
              <a:t>La maladie coronaire athéromateuse patient &gt; 75ans </a:t>
            </a:r>
          </a:p>
        </p:txBody>
      </p:sp>
    </p:spTree>
    <p:extLst>
      <p:ext uri="{BB962C8B-B14F-4D97-AF65-F5344CB8AC3E}">
        <p14:creationId xmlns:p14="http://schemas.microsoft.com/office/powerpoint/2010/main" val="1429882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55834" y="402128"/>
            <a:ext cx="9095377" cy="1143000"/>
          </a:xfrm>
        </p:spPr>
        <p:txBody>
          <a:bodyPr>
            <a:noAutofit/>
          </a:bodyPr>
          <a:lstStyle/>
          <a:p>
            <a:pPr algn="ctr"/>
            <a:r>
              <a:rPr lang="fr-FR" sz="3200" dirty="0">
                <a:solidFill>
                  <a:srgbClr val="002060"/>
                </a:solidFill>
                <a:latin typeface="Arial Black"/>
                <a:cs typeface="Arial Black"/>
              </a:rPr>
              <a:t>La physiopathologie de la plaque d’athérome</a:t>
            </a:r>
          </a:p>
        </p:txBody>
      </p:sp>
    </p:spTree>
    <p:extLst>
      <p:ext uri="{BB962C8B-B14F-4D97-AF65-F5344CB8AC3E}">
        <p14:creationId xmlns:p14="http://schemas.microsoft.com/office/powerpoint/2010/main" val="36847001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4186" y="0"/>
            <a:ext cx="8229600" cy="1143000"/>
          </a:xfrm>
        </p:spPr>
        <p:txBody>
          <a:bodyPr>
            <a:normAutofit/>
          </a:bodyPr>
          <a:lstStyle/>
          <a:p>
            <a:pPr algn="ctr"/>
            <a:r>
              <a:rPr lang="en-GB" sz="3600" dirty="0" err="1">
                <a:solidFill>
                  <a:srgbClr val="002060"/>
                </a:solidFill>
                <a:latin typeface="Arial Black"/>
                <a:cs typeface="Arial Black"/>
              </a:rPr>
              <a:t>Répartition</a:t>
            </a:r>
            <a:endParaRPr lang="en-GB" sz="3600" dirty="0">
              <a:solidFill>
                <a:srgbClr val="002060"/>
              </a:solidFill>
              <a:latin typeface="Arial Black"/>
              <a:cs typeface="Arial Black"/>
            </a:endParaRPr>
          </a:p>
        </p:txBody>
      </p:sp>
      <p:sp>
        <p:nvSpPr>
          <p:cNvPr id="3" name="Content Placeholder 2"/>
          <p:cNvSpPr>
            <a:spLocks noGrp="1"/>
          </p:cNvSpPr>
          <p:nvPr>
            <p:ph idx="1"/>
          </p:nvPr>
        </p:nvSpPr>
        <p:spPr>
          <a:xfrm>
            <a:off x="912922" y="1624806"/>
            <a:ext cx="5183078" cy="4525963"/>
          </a:xfrm>
        </p:spPr>
        <p:txBody>
          <a:bodyPr>
            <a:normAutofit/>
          </a:bodyPr>
          <a:lstStyle/>
          <a:p>
            <a:pPr marL="0" indent="0" algn="ctr">
              <a:buNone/>
            </a:pPr>
            <a:r>
              <a:rPr lang="en-GB" dirty="0" err="1">
                <a:latin typeface="Arial"/>
                <a:cs typeface="Arial"/>
              </a:rPr>
              <a:t>Pathologie</a:t>
            </a:r>
            <a:r>
              <a:rPr lang="en-GB" dirty="0">
                <a:latin typeface="Arial"/>
                <a:cs typeface="Arial"/>
              </a:rPr>
              <a:t> </a:t>
            </a:r>
            <a:r>
              <a:rPr lang="en-GB" dirty="0" err="1">
                <a:latin typeface="Arial"/>
                <a:cs typeface="Arial"/>
              </a:rPr>
              <a:t>multifocale</a:t>
            </a:r>
            <a:endParaRPr lang="en-GB" dirty="0">
              <a:latin typeface="Arial"/>
              <a:cs typeface="Arial"/>
            </a:endParaRPr>
          </a:p>
          <a:p>
            <a:pPr algn="ctr"/>
            <a:endParaRPr lang="en-GB" dirty="0">
              <a:latin typeface="Arial"/>
              <a:cs typeface="Arial"/>
            </a:endParaRPr>
          </a:p>
          <a:p>
            <a:pPr marL="0" indent="0" algn="ctr">
              <a:buNone/>
            </a:pPr>
            <a:r>
              <a:rPr lang="en-GB" dirty="0" err="1">
                <a:latin typeface="Arial"/>
                <a:cs typeface="Arial"/>
              </a:rPr>
              <a:t>Aorte</a:t>
            </a:r>
            <a:r>
              <a:rPr lang="en-GB" dirty="0">
                <a:latin typeface="Arial"/>
                <a:cs typeface="Arial"/>
              </a:rPr>
              <a:t> </a:t>
            </a:r>
            <a:r>
              <a:rPr lang="en-GB" dirty="0" err="1">
                <a:latin typeface="Arial"/>
                <a:cs typeface="Arial"/>
              </a:rPr>
              <a:t>abdominale</a:t>
            </a:r>
            <a:r>
              <a:rPr lang="en-GB" dirty="0">
                <a:latin typeface="Arial"/>
                <a:cs typeface="Arial"/>
              </a:rPr>
              <a:t>, </a:t>
            </a:r>
            <a:r>
              <a:rPr lang="en-GB" dirty="0" err="1">
                <a:latin typeface="Arial"/>
                <a:cs typeface="Arial"/>
              </a:rPr>
              <a:t>artères</a:t>
            </a:r>
            <a:r>
              <a:rPr lang="en-GB" dirty="0">
                <a:latin typeface="Arial"/>
                <a:cs typeface="Arial"/>
              </a:rPr>
              <a:t> </a:t>
            </a:r>
            <a:r>
              <a:rPr lang="en-GB" dirty="0" err="1">
                <a:latin typeface="Arial"/>
                <a:cs typeface="Arial"/>
              </a:rPr>
              <a:t>coronaires</a:t>
            </a:r>
            <a:r>
              <a:rPr lang="en-GB" dirty="0">
                <a:latin typeface="Arial"/>
                <a:cs typeface="Arial"/>
              </a:rPr>
              <a:t> </a:t>
            </a:r>
            <a:r>
              <a:rPr lang="en-GB" dirty="0" err="1">
                <a:latin typeface="Arial"/>
                <a:cs typeface="Arial"/>
              </a:rPr>
              <a:t>proximales</a:t>
            </a:r>
            <a:r>
              <a:rPr lang="en-GB" dirty="0">
                <a:latin typeface="Arial"/>
                <a:cs typeface="Arial"/>
              </a:rPr>
              <a:t>, </a:t>
            </a:r>
            <a:r>
              <a:rPr lang="en-GB" dirty="0" err="1">
                <a:latin typeface="Arial"/>
                <a:cs typeface="Arial"/>
              </a:rPr>
              <a:t>iliofémorales</a:t>
            </a:r>
            <a:r>
              <a:rPr lang="en-GB" dirty="0">
                <a:latin typeface="Arial"/>
                <a:cs typeface="Arial"/>
              </a:rPr>
              <a:t>, bifurcations </a:t>
            </a:r>
            <a:r>
              <a:rPr lang="en-GB" dirty="0" err="1">
                <a:latin typeface="Arial"/>
                <a:cs typeface="Arial"/>
              </a:rPr>
              <a:t>carotidiennes</a:t>
            </a:r>
            <a:r>
              <a:rPr lang="en-GB" dirty="0">
                <a:latin typeface="Arial"/>
                <a:cs typeface="Arial"/>
              </a:rPr>
              <a:t> </a:t>
            </a:r>
          </a:p>
          <a:p>
            <a:pPr marL="0" indent="0" algn="ctr">
              <a:buNone/>
            </a:pPr>
            <a:endParaRPr lang="en-GB" dirty="0">
              <a:latin typeface="Arial"/>
              <a:cs typeface="Arial"/>
            </a:endParaRPr>
          </a:p>
          <a:p>
            <a:pPr marL="0" indent="0" algn="ctr">
              <a:buNone/>
            </a:pPr>
            <a:r>
              <a:rPr lang="en-GB" dirty="0" err="1">
                <a:latin typeface="Arial"/>
                <a:cs typeface="Arial"/>
              </a:rPr>
              <a:t>Proche</a:t>
            </a:r>
            <a:r>
              <a:rPr lang="en-GB" dirty="0">
                <a:latin typeface="Arial"/>
                <a:cs typeface="Arial"/>
              </a:rPr>
              <a:t> des branches de bifurcation </a:t>
            </a:r>
            <a:r>
              <a:rPr lang="en-GB" dirty="0" err="1">
                <a:latin typeface="Arial"/>
                <a:cs typeface="Arial"/>
              </a:rPr>
              <a:t>ou</a:t>
            </a:r>
            <a:r>
              <a:rPr lang="en-GB" dirty="0">
                <a:latin typeface="Arial"/>
                <a:cs typeface="Arial"/>
              </a:rPr>
              <a:t> </a:t>
            </a:r>
            <a:r>
              <a:rPr lang="en-GB" dirty="0" err="1">
                <a:latin typeface="Arial"/>
                <a:cs typeface="Arial"/>
              </a:rPr>
              <a:t>dans</a:t>
            </a:r>
            <a:r>
              <a:rPr lang="en-GB" dirty="0">
                <a:latin typeface="Arial"/>
                <a:cs typeface="Arial"/>
              </a:rPr>
              <a:t> les </a:t>
            </a:r>
            <a:r>
              <a:rPr lang="en-GB" dirty="0" err="1">
                <a:latin typeface="Arial"/>
                <a:cs typeface="Arial"/>
              </a:rPr>
              <a:t>courbes</a:t>
            </a:r>
            <a:r>
              <a:rPr lang="en-GB" dirty="0">
                <a:latin typeface="Arial"/>
                <a:cs typeface="Arial"/>
              </a:rPr>
              <a:t> internes des </a:t>
            </a:r>
            <a:r>
              <a:rPr lang="en-GB" dirty="0" err="1">
                <a:latin typeface="Arial"/>
                <a:cs typeface="Arial"/>
              </a:rPr>
              <a:t>vaisseaux</a:t>
            </a:r>
            <a:endParaRPr lang="en-GB" dirty="0">
              <a:latin typeface="Arial"/>
              <a:cs typeface="Arial"/>
            </a:endParaRPr>
          </a:p>
          <a:p>
            <a:pPr algn="ctr"/>
            <a:endParaRPr lang="en-GB" dirty="0">
              <a:latin typeface="Arial"/>
              <a:cs typeface="Arial"/>
            </a:endParaRPr>
          </a:p>
        </p:txBody>
      </p:sp>
      <p:pic>
        <p:nvPicPr>
          <p:cNvPr id="4" name="Picture 12" descr="σάρωση0004"/>
          <p:cNvPicPr>
            <a:picLocks noChangeAspect="1" noChangeArrowheads="1"/>
          </p:cNvPicPr>
          <p:nvPr/>
        </p:nvPicPr>
        <p:blipFill>
          <a:blip r:embed="rId2">
            <a:extLst>
              <a:ext uri="{28A0092B-C50C-407E-A947-70E740481C1C}">
                <a14:useLocalDpi xmlns:a14="http://schemas.microsoft.com/office/drawing/2010/main" val="0"/>
              </a:ext>
            </a:extLst>
          </a:blip>
          <a:srcRect l="8414" t="3297"/>
          <a:stretch>
            <a:fillRect/>
          </a:stretch>
        </p:blipFill>
        <p:spPr bwMode="auto">
          <a:xfrm>
            <a:off x="7010401" y="1106488"/>
            <a:ext cx="3427413" cy="5562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2266179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2654" y="1968055"/>
            <a:ext cx="8989519" cy="372888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6424320" y="5972308"/>
            <a:ext cx="3918240" cy="2318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100" b="1">
                <a:latin typeface="Arial" charset="0"/>
              </a:rPr>
              <a:t>Jolanda J. Wentzel et al. Cardiovasc Res 2012;96:234-243</a:t>
            </a:r>
          </a:p>
        </p:txBody>
      </p:sp>
      <p:sp>
        <p:nvSpPr>
          <p:cNvPr id="2" name="Rectangle 1">
            <a:extLst>
              <a:ext uri="{FF2B5EF4-FFF2-40B4-BE49-F238E27FC236}">
                <a16:creationId xmlns:a16="http://schemas.microsoft.com/office/drawing/2014/main" id="{3D3E2A3D-017C-2D46-A85C-7F13B8602467}"/>
              </a:ext>
            </a:extLst>
          </p:cNvPr>
          <p:cNvSpPr/>
          <p:nvPr/>
        </p:nvSpPr>
        <p:spPr>
          <a:xfrm>
            <a:off x="2719086" y="1276374"/>
            <a:ext cx="7176654" cy="369332"/>
          </a:xfrm>
          <a:prstGeom prst="rect">
            <a:avLst/>
          </a:prstGeom>
        </p:spPr>
        <p:txBody>
          <a:bodyPr wrap="square">
            <a:spAutoFit/>
          </a:bodyPr>
          <a:lstStyle/>
          <a:p>
            <a:pPr algn="ctr"/>
            <a:r>
              <a:rPr lang="en-GB" dirty="0">
                <a:latin typeface="Arial"/>
                <a:cs typeface="Arial"/>
              </a:rPr>
              <a:t>Les sites avec un flux non </a:t>
            </a:r>
            <a:r>
              <a:rPr lang="en-GB" dirty="0" err="1">
                <a:latin typeface="Arial"/>
                <a:cs typeface="Arial"/>
              </a:rPr>
              <a:t>laminaire</a:t>
            </a:r>
            <a:r>
              <a:rPr lang="en-GB" dirty="0">
                <a:latin typeface="Arial"/>
                <a:cs typeface="Arial"/>
              </a:rPr>
              <a:t> </a:t>
            </a:r>
            <a:r>
              <a:rPr lang="en-GB" dirty="0" err="1">
                <a:latin typeface="Arial"/>
                <a:cs typeface="Arial"/>
              </a:rPr>
              <a:t>ou</a:t>
            </a:r>
            <a:r>
              <a:rPr lang="en-GB" dirty="0">
                <a:latin typeface="Arial"/>
                <a:cs typeface="Arial"/>
              </a:rPr>
              <a:t> </a:t>
            </a:r>
            <a:r>
              <a:rPr lang="en-GB" dirty="0" err="1">
                <a:latin typeface="Arial"/>
                <a:cs typeface="Arial"/>
              </a:rPr>
              <a:t>faible</a:t>
            </a:r>
            <a:r>
              <a:rPr lang="en-GB" dirty="0">
                <a:latin typeface="Arial"/>
                <a:cs typeface="Arial"/>
              </a:rPr>
              <a:t> flux (shear stress)</a:t>
            </a:r>
          </a:p>
        </p:txBody>
      </p:sp>
      <p:sp>
        <p:nvSpPr>
          <p:cNvPr id="6" name="Title 1">
            <a:extLst>
              <a:ext uri="{FF2B5EF4-FFF2-40B4-BE49-F238E27FC236}">
                <a16:creationId xmlns:a16="http://schemas.microsoft.com/office/drawing/2014/main" id="{4CD72695-27CE-2D40-ACD8-944D46AA6746}"/>
              </a:ext>
            </a:extLst>
          </p:cNvPr>
          <p:cNvSpPr txBox="1">
            <a:spLocks/>
          </p:cNvSpPr>
          <p:nvPr/>
        </p:nvSpPr>
        <p:spPr>
          <a:xfrm>
            <a:off x="2192613" y="318040"/>
            <a:ext cx="8229600" cy="11430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dirty="0" err="1">
                <a:solidFill>
                  <a:srgbClr val="002060"/>
                </a:solidFill>
                <a:latin typeface="Arial Black"/>
                <a:cs typeface="Arial Black"/>
              </a:rPr>
              <a:t>Répartition</a:t>
            </a:r>
            <a:endParaRPr lang="en-GB" sz="3600" dirty="0">
              <a:solidFill>
                <a:srgbClr val="002060"/>
              </a:solidFill>
              <a:latin typeface="Arial Black"/>
              <a:cs typeface="Arial Black"/>
            </a:endParaRPr>
          </a:p>
        </p:txBody>
      </p:sp>
    </p:spTree>
    <p:extLst>
      <p:ext uri="{BB962C8B-B14F-4D97-AF65-F5344CB8AC3E}">
        <p14:creationId xmlns:p14="http://schemas.microsoft.com/office/powerpoint/2010/main" val="10125936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1687</TotalTime>
  <Words>2082</Words>
  <Application>Microsoft Office PowerPoint</Application>
  <PresentationFormat>Grand écran</PresentationFormat>
  <Paragraphs>256</Paragraphs>
  <Slides>51</Slides>
  <Notes>10</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51</vt:i4>
      </vt:variant>
    </vt:vector>
  </HeadingPairs>
  <TitlesOfParts>
    <vt:vector size="59" baseType="lpstr">
      <vt:lpstr>Arial</vt:lpstr>
      <vt:lpstr>Arial Black</vt:lpstr>
      <vt:lpstr>Calibri</vt:lpstr>
      <vt:lpstr>Calibri Light</vt:lpstr>
      <vt:lpstr>Times</vt:lpstr>
      <vt:lpstr>Times New Roman</vt:lpstr>
      <vt:lpstr>Wingdings</vt:lpstr>
      <vt:lpstr>Thème Office</vt:lpstr>
      <vt:lpstr>Coronaropathie chez les patients de plus de 75 ans</vt:lpstr>
      <vt:lpstr>https://www.socrative.com </vt:lpstr>
      <vt:lpstr>Question 1: les patients présentant un angor stable ont un risque de mortalité élevé par rapport à la population générale.</vt:lpstr>
      <vt:lpstr>Question 2: les patients présentant un syndrome coronarien aigu ont un risque de mortalité élevé par rapport à la population générale</vt:lpstr>
      <vt:lpstr>La maladie coronaire athéromateuse</vt:lpstr>
      <vt:lpstr>La maladie coronaire athéromateuse patient &gt; 75ans </vt:lpstr>
      <vt:lpstr>La physiopathologie de la plaque d’athérome</vt:lpstr>
      <vt:lpstr>Répartition</vt:lpstr>
      <vt:lpstr>Présentation PowerPoint</vt:lpstr>
      <vt:lpstr>Présentation PowerPoint</vt:lpstr>
      <vt:lpstr>Classification</vt:lpstr>
      <vt:lpstr>Présentation PowerPoint</vt:lpstr>
      <vt:lpstr>Présentation PowerPoint</vt:lpstr>
      <vt:lpstr>Présentation PowerPoint</vt:lpstr>
      <vt:lpstr>Présentation PowerPoint</vt:lpstr>
      <vt:lpstr>lésions athéromateuses </vt:lpstr>
      <vt:lpstr>Présentation PowerPoint</vt:lpstr>
      <vt:lpstr>Formation du corps lipidique ou nécrotique </vt:lpstr>
      <vt:lpstr>Angiogénèse</vt:lpstr>
      <vt:lpstr>Fibrose et Calcification</vt:lpstr>
      <vt:lpstr>Remodelage Artériel</vt:lpstr>
      <vt:lpstr>Présentation PowerPoint</vt:lpstr>
      <vt:lpstr>Thrombose coronaire</vt:lpstr>
      <vt:lpstr>Rupture de plaque</vt:lpstr>
      <vt:lpstr>Présentation PowerPoint</vt:lpstr>
      <vt:lpstr>Présentation PowerPoint</vt:lpstr>
      <vt:lpstr>Calcifications nodulaires</vt:lpstr>
      <vt:lpstr>Présentation PowerPoint</vt:lpstr>
      <vt:lpstr>Présentation PowerPoint</vt:lpstr>
      <vt:lpstr>Invention de l’angioplastie</vt:lpstr>
      <vt:lpstr>Agression mécanique après angioplastie au ballon </vt:lpstr>
      <vt:lpstr>Stents</vt:lpstr>
      <vt:lpstr>Première génération de stent actif</vt:lpstr>
      <vt:lpstr>Stents actifs</vt:lpstr>
      <vt:lpstr>Stent </vt:lpstr>
      <vt:lpstr>Présentation PowerPoint</vt:lpstr>
      <vt:lpstr>Présentation PowerPoint</vt:lpstr>
      <vt:lpstr>La maladie coronaire athéromateuse </vt:lpstr>
      <vt:lpstr>Cas clinique</vt:lpstr>
      <vt:lpstr>Présentation PowerPoint</vt:lpstr>
      <vt:lpstr>Présentation PowerPoint</vt:lpstr>
      <vt:lpstr>https://www.socrative.com </vt:lpstr>
      <vt:lpstr>Question 3: Quel(s) est (sont) votre (ou vos) diagnostic(s)?</vt:lpstr>
      <vt:lpstr>https://www.socrative.com </vt:lpstr>
      <vt:lpstr>Question 4: La prise en charge du syndrome coronarien aigu:  Les recommandations Européennes de cardiologie proposent une prise en charge différente pour les patients de + de 80 ans par rapport aux patients de - de 75 ans. </vt:lpstr>
      <vt:lpstr>La prise en charge du syndrome coronarien aigu:  Les recommandations Européennes de cardiologie proposent une prise en charge différente pour les patients de + de 80 ans par rapport aux patients de - de 75 ans. </vt:lpstr>
      <vt:lpstr>Syndrome coronarien aigus patient &gt; 80ans </vt:lpstr>
      <vt:lpstr>Antiagrégants plaquettaires et patients &gt; 75 ans</vt:lpstr>
      <vt:lpstr>Facteurs associés au risque de saignement post stent</vt:lpstr>
      <vt:lpstr>Antiagrégants plaquettaires et patients &gt; 75 ans</vt:lpstr>
      <vt:lpstr>Conclusions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Microsoft Office User</dc:creator>
  <cp:lastModifiedBy>Olivier TRINH</cp:lastModifiedBy>
  <cp:revision>90</cp:revision>
  <dcterms:created xsi:type="dcterms:W3CDTF">2022-03-02T20:17:37Z</dcterms:created>
  <dcterms:modified xsi:type="dcterms:W3CDTF">2022-04-03T17:05:47Z</dcterms:modified>
</cp:coreProperties>
</file>